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2.xml" ContentType="application/vnd.openxmlformats-officedocument.drawingml.chart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drawings/drawing10.xml" ContentType="application/vnd.openxmlformats-officedocument.drawingml.chartshapes+xml"/>
  <Override PartName="/ppt/charts/chart24.xml" ContentType="application/vnd.openxmlformats-officedocument.drawingml.chart+xml"/>
  <Override PartName="/ppt/theme/themeOverride16.xml" ContentType="application/vnd.openxmlformats-officedocument.themeOverride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1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32.xml" ContentType="application/vnd.openxmlformats-officedocument.drawingml.chart+xml"/>
  <Override PartName="/ppt/theme/themeOverride20.xml" ContentType="application/vnd.openxmlformats-officedocument.themeOverride+xml"/>
  <Override PartName="/ppt/drawings/drawing13.xml" ContentType="application/vnd.openxmlformats-officedocument.drawingml.chartshapes+xml"/>
  <Override PartName="/ppt/charts/chart3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2"/>
  </p:notesMasterIdLst>
  <p:sldIdLst>
    <p:sldId id="260" r:id="rId3"/>
    <p:sldId id="282" r:id="rId4"/>
    <p:sldId id="325" r:id="rId5"/>
    <p:sldId id="294" r:id="rId6"/>
    <p:sldId id="285" r:id="rId7"/>
    <p:sldId id="331" r:id="rId8"/>
    <p:sldId id="298" r:id="rId9"/>
    <p:sldId id="299" r:id="rId10"/>
    <p:sldId id="300" r:id="rId11"/>
    <p:sldId id="301" r:id="rId12"/>
    <p:sldId id="303" r:id="rId13"/>
    <p:sldId id="305" r:id="rId14"/>
    <p:sldId id="308" r:id="rId15"/>
    <p:sldId id="309" r:id="rId16"/>
    <p:sldId id="278" r:id="rId17"/>
    <p:sldId id="326" r:id="rId18"/>
    <p:sldId id="327" r:id="rId19"/>
    <p:sldId id="330" r:id="rId20"/>
    <p:sldId id="32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27" autoAdjust="0"/>
  </p:normalViewPr>
  <p:slideViewPr>
    <p:cSldViewPr snapToGrid="0">
      <p:cViewPr varScale="1">
        <p:scale>
          <a:sx n="69" d="100"/>
          <a:sy n="69" d="100"/>
        </p:scale>
        <p:origin x="882" y="4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jolisaka\Mano%20rengiami%20ra&#353;tai\&#302;VAIRI%20info\Pristatymai\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darbalapis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darbalapis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darbalapis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8.xlsx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darbalapis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jolisaka\Mano%20rengiami%20ra&#353;tai\&#302;VAIRI%20info\Pristatymai\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30.56.79\violstar\Tinklo%20planas%202021-2025\2022-2023\Tinklas\Mokini&#371;%20skai&#269;iaus%20kaita%202016-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30.56.79\violstar\Tinklo%20planas%202021-2025\2022-2023\Tinklas\Mokini&#371;%20skai&#269;iaus%20kaita%202016-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6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0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darbalapis11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12.xlsx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30.56.79\violstar\Tinklo%20planas%202021-2025\2022-2023\Tinklas\Mokini&#371;%20skai&#269;iaus%20kaita%202016-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30.56.79\violstar\Tinklo%20planas%202021-2025\2022-2023\Tinklas\Mokini&#371;%20skai&#269;iaus%20kaita%202016-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darbalapis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30.56.79\violstar\Tinklo%20planas%202021-2025\2022-2023\Tinklas\Mokini&#371;%20skai&#269;iaus%20kaita%202016-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30.56.79\violstar\Tinklo%20planas%202021-2025\2022-2023\Tinklas\Mokini&#371;%20skai&#269;iaus%20kaita%202016-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30.56.79\violstar\Tinklo%20planas%202021-2025\2022-2023\Tinklas\Mokini&#371;%20skai&#269;iaus%20kaita%202016-20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darbalapis1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violstar\Tinklo%20planas%202021-2025\2022-2023\Tinklas\Mokini&#371;%20skai&#269;iaus%20kaita%202016-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darbalapis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64767159769241E-3"/>
          <c:y val="6.5646676149486452E-2"/>
          <c:w val="0.98260181917159661"/>
          <c:h val="0.8149957308514473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927792"/>
        <c:axId val="404933368"/>
      </c:lineChart>
      <c:catAx>
        <c:axId val="40492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933368"/>
        <c:crosses val="autoZero"/>
        <c:auto val="1"/>
        <c:lblAlgn val="ctr"/>
        <c:lblOffset val="100"/>
        <c:noMultiLvlLbl val="0"/>
      </c:catAx>
      <c:valAx>
        <c:axId val="404933368"/>
        <c:scaling>
          <c:orientation val="minMax"/>
          <c:max val="41000"/>
          <c:min val="26000"/>
        </c:scaling>
        <c:delete val="1"/>
        <c:axPos val="l"/>
        <c:numFmt formatCode="General" sourceLinked="1"/>
        <c:majorTickMark val="none"/>
        <c:minorTickMark val="none"/>
        <c:tickLblPos val="nextTo"/>
        <c:crossAx val="404927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333292346661176E-2"/>
          <c:w val="0.99969586836633217"/>
          <c:h val="0.927885794736696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Lapas2!$A$11:$I$11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Lapas2!$A$12:$I$12</c:f>
              <c:numCache>
                <c:formatCode>General</c:formatCode>
                <c:ptCount val="9"/>
                <c:pt idx="0">
                  <c:v>6306</c:v>
                </c:pt>
                <c:pt idx="1">
                  <c:v>5913</c:v>
                </c:pt>
                <c:pt idx="2">
                  <c:v>5630</c:v>
                </c:pt>
                <c:pt idx="3">
                  <c:v>5536</c:v>
                </c:pt>
                <c:pt idx="4">
                  <c:v>5749</c:v>
                </c:pt>
                <c:pt idx="5">
                  <c:v>5865</c:v>
                </c:pt>
                <c:pt idx="6">
                  <c:v>6183</c:v>
                </c:pt>
                <c:pt idx="7">
                  <c:v>6208</c:v>
                </c:pt>
                <c:pt idx="8">
                  <c:v>6487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E-42AE-B1A0-AD06F2E4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403880"/>
        <c:axId val="221405520"/>
      </c:lineChart>
      <c:catAx>
        <c:axId val="221403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405520"/>
        <c:crosses val="autoZero"/>
        <c:auto val="1"/>
        <c:lblAlgn val="ctr"/>
        <c:lblOffset val="100"/>
        <c:noMultiLvlLbl val="0"/>
      </c:catAx>
      <c:valAx>
        <c:axId val="221405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403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74233794412803"/>
          <c:h val="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Lapas2!$A$4:$I$4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Lapas2!$A$5:$I$5</c:f>
              <c:numCache>
                <c:formatCode>General</c:formatCode>
                <c:ptCount val="9"/>
                <c:pt idx="0">
                  <c:v>13373</c:v>
                </c:pt>
                <c:pt idx="1">
                  <c:v>13548</c:v>
                </c:pt>
                <c:pt idx="2">
                  <c:v>13878</c:v>
                </c:pt>
                <c:pt idx="3">
                  <c:v>14028</c:v>
                </c:pt>
                <c:pt idx="4">
                  <c:v>14564</c:v>
                </c:pt>
                <c:pt idx="5">
                  <c:v>15017</c:v>
                </c:pt>
                <c:pt idx="6">
                  <c:v>15946</c:v>
                </c:pt>
                <c:pt idx="7">
                  <c:v>16137</c:v>
                </c:pt>
                <c:pt idx="8">
                  <c:v>16667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4B-4360-ADA1-0C756095D4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0696016"/>
        <c:axId val="450696672"/>
      </c:lineChart>
      <c:catAx>
        <c:axId val="450696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696672"/>
        <c:crosses val="autoZero"/>
        <c:auto val="1"/>
        <c:lblAlgn val="ctr"/>
        <c:lblOffset val="100"/>
        <c:noMultiLvlLbl val="0"/>
      </c:catAx>
      <c:valAx>
        <c:axId val="450696672"/>
        <c:scaling>
          <c:orientation val="minMax"/>
          <c:min val="10000"/>
        </c:scaling>
        <c:delete val="1"/>
        <c:axPos val="l"/>
        <c:numFmt formatCode="General" sourceLinked="1"/>
        <c:majorTickMark val="none"/>
        <c:minorTickMark val="none"/>
        <c:tickLblPos val="nextTo"/>
        <c:crossAx val="450696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C00000"/>
          </a:solidFill>
        </a:defRPr>
      </a:pPr>
      <a:endParaRPr lang="lt-LT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057364429125094E-2"/>
          <c:y val="2.2186712857771552E-2"/>
          <c:w val="0.98594263557087491"/>
          <c:h val="0.91839886867079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  <c:max val="3000"/>
          <c:min val="19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619872"/>
        <c:axId val="538623808"/>
      </c:lineChart>
      <c:catAx>
        <c:axId val="53861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623808"/>
        <c:crosses val="autoZero"/>
        <c:auto val="1"/>
        <c:lblAlgn val="ctr"/>
        <c:lblOffset val="100"/>
        <c:noMultiLvlLbl val="0"/>
      </c:catAx>
      <c:valAx>
        <c:axId val="53862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6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981512"/>
        <c:axId val="537987744"/>
      </c:lineChart>
      <c:catAx>
        <c:axId val="53798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37987744"/>
        <c:crosses val="autoZero"/>
        <c:auto val="1"/>
        <c:lblAlgn val="ctr"/>
        <c:lblOffset val="100"/>
        <c:noMultiLvlLbl val="0"/>
      </c:catAx>
      <c:valAx>
        <c:axId val="537987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7981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64729681715551"/>
          <c:y val="9.7638888888888886E-2"/>
          <c:w val="0.84841820536625068"/>
          <c:h val="0.8181095359702628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38761957895838E-2"/>
          <c:y val="8.0015737128352096E-2"/>
          <c:w val="0.98351306492241108"/>
          <c:h val="0.693139298087672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Lapas3!$A$14:$I$14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Lapas3!$A$15:$I$15</c:f>
              <c:numCache>
                <c:formatCode>General</c:formatCode>
                <c:ptCount val="9"/>
                <c:pt idx="0">
                  <c:v>1457</c:v>
                </c:pt>
                <c:pt idx="1">
                  <c:v>1001</c:v>
                </c:pt>
                <c:pt idx="2">
                  <c:v>788</c:v>
                </c:pt>
                <c:pt idx="3">
                  <c:v>888</c:v>
                </c:pt>
                <c:pt idx="4">
                  <c:v>953</c:v>
                </c:pt>
                <c:pt idx="5">
                  <c:v>932</c:v>
                </c:pt>
                <c:pt idx="6">
                  <c:v>1018</c:v>
                </c:pt>
                <c:pt idx="7">
                  <c:v>1137</c:v>
                </c:pt>
                <c:pt idx="8">
                  <c:v>1267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32-48C6-82CE-79B899D87CB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2073504"/>
        <c:axId val="72072192"/>
      </c:lineChart>
      <c:catAx>
        <c:axId val="720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72072192"/>
        <c:crosses val="autoZero"/>
        <c:auto val="1"/>
        <c:lblAlgn val="ctr"/>
        <c:lblOffset val="100"/>
        <c:noMultiLvlLbl val="0"/>
      </c:catAx>
      <c:valAx>
        <c:axId val="7207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7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64767159769241E-3"/>
          <c:y val="0.18136386256208123"/>
          <c:w val="0.98260181917159661"/>
          <c:h val="0.6659180971956134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927792"/>
        <c:axId val="404933368"/>
      </c:lineChart>
      <c:catAx>
        <c:axId val="40492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04933368"/>
        <c:crosses val="autoZero"/>
        <c:auto val="1"/>
        <c:lblAlgn val="ctr"/>
        <c:lblOffset val="100"/>
        <c:noMultiLvlLbl val="0"/>
      </c:catAx>
      <c:valAx>
        <c:axId val="404933368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none"/>
        <c:minorTickMark val="none"/>
        <c:tickLblPos val="nextTo"/>
        <c:crossAx val="404927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03322135125045E-2"/>
          <c:y val="7.7071290944123308E-2"/>
          <c:w val="0.9671519223590892"/>
          <c:h val="0.830443159922928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Lapas3!$A$9:$I$9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Lapas3!$A$10:$I$10</c:f>
              <c:numCache>
                <c:formatCode>General</c:formatCode>
                <c:ptCount val="9"/>
                <c:pt idx="0">
                  <c:v>2014</c:v>
                </c:pt>
                <c:pt idx="1">
                  <c:v>2156</c:v>
                </c:pt>
                <c:pt idx="2">
                  <c:v>2027</c:v>
                </c:pt>
                <c:pt idx="3">
                  <c:v>2025</c:v>
                </c:pt>
                <c:pt idx="4">
                  <c:v>2029</c:v>
                </c:pt>
                <c:pt idx="5">
                  <c:v>2785</c:v>
                </c:pt>
                <c:pt idx="6">
                  <c:v>2961</c:v>
                </c:pt>
                <c:pt idx="7">
                  <c:v>2843</c:v>
                </c:pt>
                <c:pt idx="8">
                  <c:v>2718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DB-4D14-8B80-2107124A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70496"/>
        <c:axId val="450872136"/>
      </c:lineChart>
      <c:catAx>
        <c:axId val="450870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872136"/>
        <c:crosses val="autoZero"/>
        <c:auto val="1"/>
        <c:lblAlgn val="ctr"/>
        <c:lblOffset val="100"/>
        <c:noMultiLvlLbl val="0"/>
      </c:catAx>
      <c:valAx>
        <c:axId val="450872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8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54101159108728E-2"/>
          <c:y val="0.17309352517985613"/>
          <c:w val="0.92800720109764301"/>
          <c:h val="0.710847636851149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Lapas3!$A$3:$I$3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Lapas3!$A$4:$I$4</c:f>
              <c:numCache>
                <c:formatCode>General</c:formatCode>
                <c:ptCount val="9"/>
                <c:pt idx="0">
                  <c:v>6529</c:v>
                </c:pt>
                <c:pt idx="1">
                  <c:v>9349</c:v>
                </c:pt>
                <c:pt idx="2">
                  <c:v>9857</c:v>
                </c:pt>
                <c:pt idx="3">
                  <c:v>10367</c:v>
                </c:pt>
                <c:pt idx="4">
                  <c:v>11025</c:v>
                </c:pt>
                <c:pt idx="5">
                  <c:v>11008</c:v>
                </c:pt>
                <c:pt idx="6">
                  <c:v>11393</c:v>
                </c:pt>
                <c:pt idx="7">
                  <c:v>11386</c:v>
                </c:pt>
                <c:pt idx="8">
                  <c:v>11600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D2-40FC-8932-67D1861E8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214816"/>
        <c:axId val="299215144"/>
      </c:lineChart>
      <c:catAx>
        <c:axId val="299214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9215144"/>
        <c:crosses val="autoZero"/>
        <c:auto val="1"/>
        <c:lblAlgn val="ctr"/>
        <c:lblOffset val="100"/>
        <c:noMultiLvlLbl val="0"/>
      </c:catAx>
      <c:valAx>
        <c:axId val="299215144"/>
        <c:scaling>
          <c:orientation val="minMax"/>
          <c:min val="4000"/>
        </c:scaling>
        <c:delete val="1"/>
        <c:axPos val="l"/>
        <c:numFmt formatCode="General" sourceLinked="1"/>
        <c:majorTickMark val="none"/>
        <c:minorTickMark val="none"/>
        <c:tickLblPos val="nextTo"/>
        <c:crossAx val="29921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057364429125094E-2"/>
          <c:y val="2.2186712857771552E-2"/>
          <c:w val="0.98594263557087491"/>
          <c:h val="0.91839886867079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  <c:max val="3000"/>
          <c:min val="19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981512"/>
        <c:axId val="537987744"/>
      </c:lineChart>
      <c:catAx>
        <c:axId val="53798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37987744"/>
        <c:crosses val="autoZero"/>
        <c:auto val="1"/>
        <c:lblAlgn val="ctr"/>
        <c:lblOffset val="100"/>
        <c:noMultiLvlLbl val="0"/>
      </c:catAx>
      <c:valAx>
        <c:axId val="537987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7981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64729681715551"/>
          <c:y val="9.7638888888888886E-2"/>
          <c:w val="0.84841820536625068"/>
          <c:h val="0.8181095359702628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7872"/>
        <c:axId val="30391296"/>
      </c:lineChart>
      <c:catAx>
        <c:axId val="24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391296"/>
        <c:crosses val="autoZero"/>
        <c:auto val="1"/>
        <c:lblAlgn val="ctr"/>
        <c:lblOffset val="100"/>
        <c:noMultiLvlLbl val="0"/>
      </c:catAx>
      <c:valAx>
        <c:axId val="30391296"/>
        <c:scaling>
          <c:orientation val="minMax"/>
          <c:max val="1800"/>
          <c:min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6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16842462502095E-3"/>
          <c:y val="8.1372171135950647E-2"/>
          <c:w val="0.98980786499399465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Lapas4!$A$5:$I$5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Lapas4!$A$6:$I$6</c:f>
              <c:numCache>
                <c:formatCode>General</c:formatCode>
                <c:ptCount val="9"/>
                <c:pt idx="0">
                  <c:v>2405</c:v>
                </c:pt>
                <c:pt idx="1">
                  <c:v>2430</c:v>
                </c:pt>
                <c:pt idx="2">
                  <c:v>2223</c:v>
                </c:pt>
                <c:pt idx="3">
                  <c:v>2234</c:v>
                </c:pt>
                <c:pt idx="4">
                  <c:v>2135</c:v>
                </c:pt>
                <c:pt idx="5">
                  <c:v>1950</c:v>
                </c:pt>
                <c:pt idx="6">
                  <c:v>1970</c:v>
                </c:pt>
                <c:pt idx="7">
                  <c:v>1944</c:v>
                </c:pt>
                <c:pt idx="8">
                  <c:v>1551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5A-4BDD-AD73-090C6204E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412304"/>
        <c:axId val="457400496"/>
      </c:lineChart>
      <c:catAx>
        <c:axId val="45741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7400496"/>
        <c:crosses val="autoZero"/>
        <c:auto val="1"/>
        <c:lblAlgn val="ctr"/>
        <c:lblOffset val="100"/>
        <c:noMultiLvlLbl val="0"/>
      </c:catAx>
      <c:valAx>
        <c:axId val="45740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41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45348521833469E-3"/>
          <c:y val="0.10185185185185185"/>
          <c:w val="0.98392550402314438"/>
          <c:h val="0.7962962962962962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Lapas4!$A$11:$I$11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Lapas4!$A$12:$I$12</c:f>
              <c:numCache>
                <c:formatCode>General</c:formatCode>
                <c:ptCount val="9"/>
                <c:pt idx="0">
                  <c:v>775</c:v>
                </c:pt>
                <c:pt idx="1">
                  <c:v>762</c:v>
                </c:pt>
                <c:pt idx="2">
                  <c:v>756</c:v>
                </c:pt>
                <c:pt idx="3">
                  <c:v>749</c:v>
                </c:pt>
                <c:pt idx="4">
                  <c:v>712</c:v>
                </c:pt>
                <c:pt idx="5">
                  <c:v>841</c:v>
                </c:pt>
                <c:pt idx="6">
                  <c:v>837</c:v>
                </c:pt>
                <c:pt idx="7">
                  <c:v>870</c:v>
                </c:pt>
                <c:pt idx="8">
                  <c:v>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14-4F04-A44A-372C47025C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0351240"/>
        <c:axId val="450352880"/>
      </c:lineChart>
      <c:catAx>
        <c:axId val="450351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352880"/>
        <c:crosses val="autoZero"/>
        <c:auto val="1"/>
        <c:lblAlgn val="ctr"/>
        <c:lblOffset val="100"/>
        <c:noMultiLvlLbl val="0"/>
      </c:catAx>
      <c:valAx>
        <c:axId val="45035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35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5555555555555552E-2"/>
          <c:w val="0.97849176589955"/>
          <c:h val="0.76354618348642311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Lapas1!$B$8:$J$8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Lapas1!$B$9:$J$9</c:f>
              <c:numCache>
                <c:formatCode>General</c:formatCode>
                <c:ptCount val="9"/>
                <c:pt idx="0">
                  <c:v>3960</c:v>
                </c:pt>
                <c:pt idx="1">
                  <c:v>3938</c:v>
                </c:pt>
                <c:pt idx="2">
                  <c:v>3762</c:v>
                </c:pt>
                <c:pt idx="3">
                  <c:v>1408</c:v>
                </c:pt>
                <c:pt idx="4">
                  <c:v>3465</c:v>
                </c:pt>
                <c:pt idx="5">
                  <c:v>5226</c:v>
                </c:pt>
                <c:pt idx="6">
                  <c:v>6611</c:v>
                </c:pt>
                <c:pt idx="7">
                  <c:v>6679</c:v>
                </c:pt>
                <c:pt idx="8">
                  <c:v>6732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77-4D25-9524-1D5E2674EB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0377104"/>
        <c:axId val="530375792"/>
      </c:lineChart>
      <c:catAx>
        <c:axId val="53037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30375792"/>
        <c:crosses val="autoZero"/>
        <c:auto val="1"/>
        <c:lblAlgn val="ctr"/>
        <c:lblOffset val="100"/>
        <c:noMultiLvlLbl val="0"/>
      </c:catAx>
      <c:valAx>
        <c:axId val="53037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037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Lapas4!$A$16:$I$16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Lapas4!$A$17:$I$17</c:f>
              <c:numCache>
                <c:formatCode>General</c:formatCode>
                <c:ptCount val="9"/>
                <c:pt idx="0">
                  <c:v>667</c:v>
                </c:pt>
                <c:pt idx="1">
                  <c:v>644</c:v>
                </c:pt>
                <c:pt idx="2">
                  <c:v>745</c:v>
                </c:pt>
                <c:pt idx="3">
                  <c:v>713</c:v>
                </c:pt>
                <c:pt idx="4">
                  <c:v>712</c:v>
                </c:pt>
                <c:pt idx="5">
                  <c:v>746</c:v>
                </c:pt>
                <c:pt idx="6">
                  <c:v>726</c:v>
                </c:pt>
                <c:pt idx="7">
                  <c:v>784</c:v>
                </c:pt>
                <c:pt idx="8">
                  <c:v>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BB-4E67-9179-E7FA9B6B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172480"/>
        <c:axId val="457167232"/>
      </c:lineChart>
      <c:catAx>
        <c:axId val="45717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57167232"/>
        <c:crosses val="autoZero"/>
        <c:auto val="1"/>
        <c:lblAlgn val="ctr"/>
        <c:lblOffset val="100"/>
        <c:noMultiLvlLbl val="0"/>
      </c:catAx>
      <c:valAx>
        <c:axId val="45716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1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07042817126852E-2"/>
          <c:y val="9.4623655913978491E-2"/>
          <c:w val="0.96478591436574634"/>
          <c:h val="0.6043010752688171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Lapas4!$A$21:$I$21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Lapas4!$A$22:$I$22</c:f>
              <c:numCache>
                <c:formatCode>General</c:formatCode>
                <c:ptCount val="9"/>
                <c:pt idx="0">
                  <c:v>2658</c:v>
                </c:pt>
                <c:pt idx="1">
                  <c:v>2559</c:v>
                </c:pt>
                <c:pt idx="2">
                  <c:v>2582</c:v>
                </c:pt>
                <c:pt idx="3">
                  <c:v>2310</c:v>
                </c:pt>
                <c:pt idx="4">
                  <c:v>2280</c:v>
                </c:pt>
                <c:pt idx="5">
                  <c:v>2443</c:v>
                </c:pt>
                <c:pt idx="6">
                  <c:v>2469</c:v>
                </c:pt>
                <c:pt idx="7">
                  <c:v>2516</c:v>
                </c:pt>
                <c:pt idx="8">
                  <c:v>2329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3D-4256-B33C-719A43EB6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536032"/>
        <c:axId val="331525864"/>
      </c:lineChart>
      <c:catAx>
        <c:axId val="331536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525864"/>
        <c:crosses val="autoZero"/>
        <c:auto val="1"/>
        <c:lblAlgn val="ctr"/>
        <c:lblOffset val="100"/>
        <c:noMultiLvlLbl val="0"/>
      </c:catAx>
      <c:valAx>
        <c:axId val="331525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5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Lapas4!$A$26:$I$26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Lapas4!$A$27:$I$27</c:f>
              <c:numCache>
                <c:formatCode>General</c:formatCode>
                <c:ptCount val="9"/>
                <c:pt idx="0">
                  <c:v>3325</c:v>
                </c:pt>
                <c:pt idx="1">
                  <c:v>3203</c:v>
                </c:pt>
                <c:pt idx="2">
                  <c:v>3327</c:v>
                </c:pt>
                <c:pt idx="3">
                  <c:v>3023</c:v>
                </c:pt>
                <c:pt idx="4">
                  <c:v>2992</c:v>
                </c:pt>
                <c:pt idx="5">
                  <c:v>3189</c:v>
                </c:pt>
                <c:pt idx="6">
                  <c:v>3195</c:v>
                </c:pt>
                <c:pt idx="7">
                  <c:v>3300</c:v>
                </c:pt>
                <c:pt idx="8">
                  <c:v>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CE-48AF-84C4-6A017D18A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063432"/>
        <c:axId val="466073272"/>
      </c:lineChart>
      <c:catAx>
        <c:axId val="46606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66073272"/>
        <c:crosses val="autoZero"/>
        <c:auto val="1"/>
        <c:lblAlgn val="ctr"/>
        <c:lblOffset val="100"/>
        <c:noMultiLvlLbl val="0"/>
      </c:catAx>
      <c:valAx>
        <c:axId val="466073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06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Lapas3!$A$11</c:f>
              <c:strCache>
                <c:ptCount val="1"/>
                <c:pt idx="0">
                  <c:v>Kauno Motiejaus Valančiaus mokykla-darželis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Lapas3!$B$10:$J$10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 </c:v>
                </c:pt>
                <c:pt idx="4">
                  <c:v>2020 m.</c:v>
                </c:pt>
                <c:pt idx="5">
                  <c:v>2021 m. 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Lapas3!$B$11:$J$11</c:f>
              <c:numCache>
                <c:formatCode>General</c:formatCode>
                <c:ptCount val="9"/>
                <c:pt idx="0">
                  <c:v>166</c:v>
                </c:pt>
                <c:pt idx="1">
                  <c:v>141</c:v>
                </c:pt>
                <c:pt idx="2">
                  <c:v>136</c:v>
                </c:pt>
                <c:pt idx="3">
                  <c:v>131</c:v>
                </c:pt>
                <c:pt idx="4">
                  <c:v>107</c:v>
                </c:pt>
                <c:pt idx="5">
                  <c:v>116</c:v>
                </c:pt>
                <c:pt idx="6">
                  <c:v>110</c:v>
                </c:pt>
                <c:pt idx="7">
                  <c:v>138</c:v>
                </c:pt>
                <c:pt idx="8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2-4296-8283-DCA5FE6FD9AA}"/>
            </c:ext>
          </c:extLst>
        </c:ser>
        <c:ser>
          <c:idx val="1"/>
          <c:order val="1"/>
          <c:tx>
            <c:strRef>
              <c:f>Lapas3!$A$12</c:f>
              <c:strCache>
                <c:ptCount val="1"/>
                <c:pt idx="0">
                  <c:v>Kauno Montesori mokykla-darželis „Žiburėlis“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Lapas3!$B$10:$J$10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 </c:v>
                </c:pt>
                <c:pt idx="4">
                  <c:v>2020 m.</c:v>
                </c:pt>
                <c:pt idx="5">
                  <c:v>2021 m. 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Lapas3!$B$12:$J$12</c:f>
              <c:numCache>
                <c:formatCode>General</c:formatCode>
                <c:ptCount val="9"/>
                <c:pt idx="0">
                  <c:v>266</c:v>
                </c:pt>
                <c:pt idx="1">
                  <c:v>259</c:v>
                </c:pt>
                <c:pt idx="2">
                  <c:v>266</c:v>
                </c:pt>
                <c:pt idx="3">
                  <c:v>255</c:v>
                </c:pt>
                <c:pt idx="4">
                  <c:v>245</c:v>
                </c:pt>
                <c:pt idx="5">
                  <c:v>249</c:v>
                </c:pt>
                <c:pt idx="6">
                  <c:v>246</c:v>
                </c:pt>
                <c:pt idx="7">
                  <c:v>239</c:v>
                </c:pt>
                <c:pt idx="8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2-4296-8283-DCA5FE6FD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808880"/>
        <c:axId val="416814128"/>
        <c:axId val="0"/>
      </c:bar3DChart>
      <c:catAx>
        <c:axId val="41680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6814128"/>
        <c:crosses val="autoZero"/>
        <c:auto val="1"/>
        <c:lblAlgn val="ctr"/>
        <c:lblOffset val="100"/>
        <c:noMultiLvlLbl val="0"/>
      </c:catAx>
      <c:valAx>
        <c:axId val="416814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680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070123865756405E-3"/>
          <c:w val="1"/>
          <c:h val="0.9950934759061962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Lapas1!$B$4:$J$4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Lapas1!$B$5:$J$5</c:f>
              <c:numCache>
                <c:formatCode>General</c:formatCode>
                <c:ptCount val="9"/>
                <c:pt idx="0">
                  <c:v>31569</c:v>
                </c:pt>
                <c:pt idx="1">
                  <c:v>32847</c:v>
                </c:pt>
                <c:pt idx="2">
                  <c:v>33983</c:v>
                </c:pt>
                <c:pt idx="3">
                  <c:v>32941</c:v>
                </c:pt>
                <c:pt idx="4">
                  <c:v>35595</c:v>
                </c:pt>
                <c:pt idx="5">
                  <c:v>37759</c:v>
                </c:pt>
                <c:pt idx="6">
                  <c:v>40706</c:v>
                </c:pt>
                <c:pt idx="7">
                  <c:v>40996</c:v>
                </c:pt>
                <c:pt idx="8">
                  <c:v>41421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66-4EBC-BAB3-504DEB1F1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779440"/>
        <c:axId val="527785672"/>
      </c:lineChart>
      <c:catAx>
        <c:axId val="52777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7785672"/>
        <c:crosses val="autoZero"/>
        <c:auto val="1"/>
        <c:lblAlgn val="ctr"/>
        <c:lblOffset val="100"/>
        <c:noMultiLvlLbl val="0"/>
      </c:catAx>
      <c:valAx>
        <c:axId val="527785672"/>
        <c:scaling>
          <c:orientation val="minMax"/>
          <c:min val="20000"/>
        </c:scaling>
        <c:delete val="1"/>
        <c:axPos val="l"/>
        <c:numFmt formatCode="General" sourceLinked="1"/>
        <c:majorTickMark val="none"/>
        <c:minorTickMark val="none"/>
        <c:tickLblPos val="nextTo"/>
        <c:crossAx val="52777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Lapas1!$B$12:$J$12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Lapas1!$B$13:$J$13</c:f>
              <c:numCache>
                <c:formatCode>General</c:formatCode>
                <c:ptCount val="9"/>
                <c:pt idx="0">
                  <c:v>27609</c:v>
                </c:pt>
                <c:pt idx="1">
                  <c:v>28909</c:v>
                </c:pt>
                <c:pt idx="2">
                  <c:v>30221</c:v>
                </c:pt>
                <c:pt idx="3">
                  <c:v>31533</c:v>
                </c:pt>
                <c:pt idx="4">
                  <c:v>32130</c:v>
                </c:pt>
                <c:pt idx="5">
                  <c:v>32533</c:v>
                </c:pt>
                <c:pt idx="6">
                  <c:v>34095</c:v>
                </c:pt>
                <c:pt idx="7">
                  <c:v>34317</c:v>
                </c:pt>
                <c:pt idx="8">
                  <c:v>34689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4F-4FE9-8EAE-EF81BB6D1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627208"/>
        <c:axId val="559627536"/>
      </c:lineChart>
      <c:catAx>
        <c:axId val="559627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9627536"/>
        <c:crosses val="autoZero"/>
        <c:auto val="1"/>
        <c:lblAlgn val="ctr"/>
        <c:lblOffset val="100"/>
        <c:noMultiLvlLbl val="0"/>
      </c:catAx>
      <c:valAx>
        <c:axId val="559627536"/>
        <c:scaling>
          <c:orientation val="minMax"/>
          <c:min val="20000"/>
        </c:scaling>
        <c:delete val="1"/>
        <c:axPos val="l"/>
        <c:numFmt formatCode="General" sourceLinked="1"/>
        <c:majorTickMark val="none"/>
        <c:minorTickMark val="none"/>
        <c:tickLblPos val="nextTo"/>
        <c:crossAx val="55962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311031133440274E-2"/>
          <c:y val="7.407407407407407E-2"/>
          <c:w val="0.96368071573943359"/>
          <c:h val="0.833454974423010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376"/>
        <c:axId val="88230912"/>
      </c:lineChart>
      <c:catAx>
        <c:axId val="8822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0912"/>
        <c:crosses val="autoZero"/>
        <c:auto val="1"/>
        <c:lblAlgn val="ctr"/>
        <c:lblOffset val="100"/>
        <c:noMultiLvlLbl val="0"/>
      </c:catAx>
      <c:valAx>
        <c:axId val="88230912"/>
        <c:scaling>
          <c:orientation val="minMax"/>
          <c:min val="130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03648"/>
        <c:axId val="88205184"/>
      </c:lineChart>
      <c:catAx>
        <c:axId val="8820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05184"/>
        <c:crosses val="autoZero"/>
        <c:auto val="1"/>
        <c:lblAlgn val="ctr"/>
        <c:lblOffset val="100"/>
        <c:noMultiLvlLbl val="0"/>
      </c:catAx>
      <c:valAx>
        <c:axId val="88205184"/>
        <c:scaling>
          <c:orientation val="minMax"/>
          <c:max val="12000"/>
          <c:min val="6500"/>
        </c:scaling>
        <c:delete val="1"/>
        <c:axPos val="l"/>
        <c:numFmt formatCode="General" sourceLinked="1"/>
        <c:majorTickMark val="none"/>
        <c:minorTickMark val="none"/>
        <c:tickLblPos val="nextTo"/>
        <c:crossAx val="8820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057364429125094E-2"/>
          <c:y val="2.2186712857771552E-2"/>
          <c:w val="0.98594263557087491"/>
          <c:h val="0.91839886867079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61280"/>
        <c:axId val="88175360"/>
      </c:lineChart>
      <c:catAx>
        <c:axId val="8816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8175360"/>
        <c:crosses val="autoZero"/>
        <c:auto val="1"/>
        <c:lblAlgn val="ctr"/>
        <c:lblOffset val="100"/>
        <c:noMultiLvlLbl val="0"/>
      </c:catAx>
      <c:valAx>
        <c:axId val="88175360"/>
        <c:scaling>
          <c:orientation val="minMax"/>
          <c:max val="3000"/>
          <c:min val="19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128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7513132561885328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Lapas2!$A$17:$I$17</c:f>
              <c:strCache>
                <c:ptCount val="9"/>
                <c:pt idx="0">
                  <c:v>2016 m.</c:v>
                </c:pt>
                <c:pt idx="1">
                  <c:v>2017 m.</c:v>
                </c:pt>
                <c:pt idx="2">
                  <c:v>2018 m.</c:v>
                </c:pt>
                <c:pt idx="3">
                  <c:v>2019 m.</c:v>
                </c:pt>
                <c:pt idx="4">
                  <c:v>2020 m.</c:v>
                </c:pt>
                <c:pt idx="5">
                  <c:v>2021 m.</c:v>
                </c:pt>
                <c:pt idx="6">
                  <c:v>2022 m.</c:v>
                </c:pt>
                <c:pt idx="7">
                  <c:v>2023 m.</c:v>
                </c:pt>
                <c:pt idx="8">
                  <c:v>2024 m.</c:v>
                </c:pt>
              </c:strCache>
            </c:strRef>
          </c:cat>
          <c:val>
            <c:numRef>
              <c:f>Lapas2!$A$18:$I$18</c:f>
              <c:numCache>
                <c:formatCode>General</c:formatCode>
                <c:ptCount val="9"/>
                <c:pt idx="0">
                  <c:v>7170</c:v>
                </c:pt>
                <c:pt idx="1">
                  <c:v>7764</c:v>
                </c:pt>
                <c:pt idx="2">
                  <c:v>8356</c:v>
                </c:pt>
                <c:pt idx="3">
                  <c:v>8662</c:v>
                </c:pt>
                <c:pt idx="4">
                  <c:v>8970</c:v>
                </c:pt>
                <c:pt idx="5">
                  <c:v>9152</c:v>
                </c:pt>
                <c:pt idx="6">
                  <c:v>9733</c:v>
                </c:pt>
                <c:pt idx="7">
                  <c:v>9929</c:v>
                </c:pt>
                <c:pt idx="8">
                  <c:v>10180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16-4211-B1D9-EA46DD561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738568"/>
        <c:axId val="449738896"/>
      </c:lineChart>
      <c:catAx>
        <c:axId val="44973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49738896"/>
        <c:crosses val="autoZero"/>
        <c:auto val="1"/>
        <c:lblAlgn val="ctr"/>
        <c:lblOffset val="100"/>
        <c:noMultiLvlLbl val="0"/>
      </c:catAx>
      <c:valAx>
        <c:axId val="44973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73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0.11244</cdr:x>
      <cdr:y>0.25178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43699" cy="372687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0.19857</cdr:x>
      <cdr:y>0.23659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0"/>
          <a:ext cx="2196400" cy="33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Mokyklose-darželiuose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0.00688</cdr:y>
    </cdr:from>
    <cdr:to>
      <cdr:x>0.09035</cdr:x>
      <cdr:y>0.20898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27"/>
          <a:ext cx="999367" cy="33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Priešmokyklinėse grupėse bendrojo ugdymo mokyklose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0.01219</cdr:x>
      <cdr:y>0</cdr:y>
    </cdr:from>
    <cdr:to>
      <cdr:x>0.11365</cdr:x>
      <cdr:y>0.18941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44" y="0"/>
          <a:ext cx="1122218" cy="31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Priešmokyklinėse grupėse ikimokyklinio ugdymo mokyklose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0.19857</cdr:x>
      <cdr:y>0.23659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0"/>
          <a:ext cx="2196400" cy="33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kumimoji="0" lang="lt-LT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Viso priešmokyklinėse grupėse</a:t>
          </a:r>
          <a:r>
            <a:rPr kumimoji="0" lang="lt-LT" sz="1600" b="0" i="0" u="none" strike="noStrike" kern="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savivaldybės</a:t>
          </a:r>
          <a:r>
            <a:rPr kumimoji="0" lang="lt-LT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švietimo įstaigose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0.19857</cdr:x>
      <cdr:y>0.23659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0"/>
          <a:ext cx="2196400" cy="33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Keturmetėse gimnazijose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0.00688</cdr:y>
    </cdr:from>
    <cdr:to>
      <cdr:x>0.10338</cdr:x>
      <cdr:y>0.20898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27"/>
          <a:ext cx="1143455" cy="33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„Ilgosiose“ gimnazijose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0.85056</cdr:x>
      <cdr:y>0.40626</cdr:y>
    </cdr:from>
    <cdr:to>
      <cdr:x>0.95236</cdr:x>
      <cdr:y>0.47934</cdr:y>
    </cdr:to>
    <cdr:cxnSp macro="">
      <cdr:nvCxnSpPr>
        <cdr:cNvPr id="3" name="Tiesioji rodyklės jungtis 2"/>
        <cdr:cNvCxnSpPr/>
      </cdr:nvCxnSpPr>
      <cdr:spPr>
        <a:xfrm xmlns:a="http://schemas.openxmlformats.org/drawingml/2006/main" flipV="1">
          <a:off x="9408083" y="594615"/>
          <a:ext cx="1125982" cy="1069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0.00388</cdr:x>
      <cdr:y>0</cdr:y>
    </cdr:from>
    <cdr:to>
      <cdr:x>0.10534</cdr:x>
      <cdr:y>0.18941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7" y="0"/>
          <a:ext cx="1129590" cy="355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Progimnazijose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0.00918</cdr:x>
      <cdr:y>0</cdr:y>
    </cdr:from>
    <cdr:to>
      <cdr:x>0.14221</cdr:x>
      <cdr:y>0.24716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593" y="0"/>
          <a:ext cx="1471352" cy="34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0.01219</cdr:x>
      <cdr:y>0.06172</cdr:y>
    </cdr:from>
    <cdr:to>
      <cdr:x>0.12192</cdr:x>
      <cdr:y>0.14484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4844" y="86421"/>
          <a:ext cx="1213658" cy="11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0.1655</cdr:x>
      <cdr:y>0.23581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1830640" cy="33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0.01445</cdr:x>
      <cdr:y>0.1389</cdr:y>
    </cdr:from>
    <cdr:to>
      <cdr:x>0.09711</cdr:x>
      <cdr:y>0.79196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9782" y="19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</cdr:x>
      <cdr:y>6.72327E-7</cdr:y>
    </cdr:from>
    <cdr:to>
      <cdr:x>0.19857</cdr:x>
      <cdr:y>0.18401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1"/>
          <a:ext cx="2149065" cy="273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Mokyklose-daugiafunkciuose centruose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0.00688</cdr:y>
    </cdr:from>
    <cdr:to>
      <cdr:x>0.09035</cdr:x>
      <cdr:y>0.20898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27"/>
          <a:ext cx="999367" cy="33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Specialiosiose mokyklose ir ugdymo centruose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0.81558</cdr:x>
      <cdr:y>0.43728</cdr:y>
    </cdr:from>
    <cdr:to>
      <cdr:x>0.89825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021149" y="465936"/>
          <a:ext cx="914400" cy="59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t-LT" sz="1100" dirty="0"/>
        </a:p>
      </cdr:txBody>
    </cdr:sp>
  </cdr:relSizeAnchor>
  <cdr:relSizeAnchor xmlns:cdr="http://schemas.openxmlformats.org/drawingml/2006/chartDrawing">
    <cdr:from>
      <cdr:x>0.81784</cdr:x>
      <cdr:y>0.38345</cdr:y>
    </cdr:from>
    <cdr:to>
      <cdr:x>0.88472</cdr:x>
      <cdr:y>0.64755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46085" y="408578"/>
          <a:ext cx="739835" cy="28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0.01219</cdr:x>
      <cdr:y>0</cdr:y>
    </cdr:from>
    <cdr:to>
      <cdr:x>0.11365</cdr:x>
      <cdr:y>0.18941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34" y="0"/>
          <a:ext cx="1122249" cy="301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Pradinėse mokyklose</a:t>
          </a:r>
          <a:endParaRPr lang="lt-LT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CABB3-8353-4489-AFB5-D04881B2A658}" type="datetimeFigureOut">
              <a:rPr lang="lt-LT" smtClean="0"/>
              <a:t>2024-11-14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BB903-40BC-45F5-892E-D679F1F9D20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41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58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926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998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E2C9B-E0A0-4357-AD18-C32EC45DFCD5}" type="slidenum">
              <a:rPr lang="lt-LT" smtClean="0"/>
              <a:pPr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2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6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66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8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82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89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291188" y="6437559"/>
            <a:ext cx="10191200" cy="2839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5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642938"/>
            <a:ext cx="9129714" cy="27860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941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2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6" y="2064106"/>
            <a:ext cx="7240069" cy="2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0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10821988" cy="8230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05075"/>
            <a:ext cx="5464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4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9176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1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7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66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933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82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8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60" y="1122363"/>
            <a:ext cx="10347960" cy="23066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360" y="3964268"/>
            <a:ext cx="10347960" cy="15737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2" y="5984037"/>
            <a:ext cx="792456" cy="6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291188" y="6437559"/>
            <a:ext cx="10191200" cy="2839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642938"/>
            <a:ext cx="9129714" cy="27860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941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10821988" cy="8230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05075"/>
            <a:ext cx="5464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9176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4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11317"/>
            <a:ext cx="12192000" cy="7466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810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802" y="1447800"/>
            <a:ext cx="11060998" cy="456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6508" y="6307811"/>
            <a:ext cx="10161292" cy="351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8" y="6276815"/>
            <a:ext cx="539745" cy="4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58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11317"/>
            <a:ext cx="12192000" cy="746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810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802" y="1447800"/>
            <a:ext cx="11060998" cy="456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6508" y="6307811"/>
            <a:ext cx="10161292" cy="351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8" y="6276815"/>
            <a:ext cx="539745" cy="4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36">
          <p15:clr>
            <a:srgbClr val="F26B43"/>
          </p15:clr>
        </p15:guide>
        <p15:guide id="3" pos="7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10" Type="http://schemas.openxmlformats.org/officeDocument/2006/relationships/chart" Target="../charts/chart30.xml"/><Relationship Id="rId4" Type="http://schemas.openxmlformats.org/officeDocument/2006/relationships/chart" Target="../charts/chart24.xml"/><Relationship Id="rId9" Type="http://schemas.openxmlformats.org/officeDocument/2006/relationships/chart" Target="../charts/char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801" y="275699"/>
            <a:ext cx="11060999" cy="3557266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SAVIVALDYBĖS BENDROJO UGDYMO MOKYKLŲ TINKLO PERTVARKOS ĮGYVENDINIMO EIGA IR 2021–2025 METŲ BENDROJO PLANO PERSPEKTYVA</a:t>
            </a:r>
            <a:b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 rot="10800000" flipV="1">
            <a:off x="546802" y="4922729"/>
            <a:ext cx="11060998" cy="11398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latin typeface="Times New Roman" pitchFamily="18" charset="0"/>
                <a:cs typeface="Times New Roman" pitchFamily="18" charset="0"/>
              </a:rPr>
              <a:t>Kaunas</a:t>
            </a:r>
          </a:p>
          <a:p>
            <a:pPr marL="0" indent="0" algn="ctr">
              <a:buNone/>
            </a:pP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lt-LT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09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Planuojama iki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2025-08-31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reorganizuoti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Motiejaus Valančiaus mokyklą-darželį,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prijungiant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jį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Montesori mokyklos-darželio „Žiburėlis“;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Vykdoma </a:t>
            </a: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stebėsena ir mažėjant mokinių skaičiui bus pertvarkoma mokyklų struktūra arba mokyklos reorganizuojamos prijungiant prie </a:t>
            </a:r>
            <a:r>
              <a:rPr lang="lt-LT" dirty="0">
                <a:solidFill>
                  <a:prstClr val="black"/>
                </a:solidFill>
                <a:latin typeface="Times New Roman"/>
                <a:ea typeface="Times New Roman"/>
              </a:rPr>
              <a:t>atitinkamo lygmens bendrojo ugdymo programas vykdančių mokyklų.</a:t>
            </a:r>
            <a:endParaRPr lang="lt-L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Perspektyva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7744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607011" y="226091"/>
            <a:ext cx="8229600" cy="754638"/>
          </a:xfrm>
        </p:spPr>
        <p:txBody>
          <a:bodyPr>
            <a:noAutofit/>
          </a:bodyPr>
          <a:lstStyle/>
          <a:p>
            <a:pPr algn="ctr" eaLnBrk="0" hangingPunct="0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Šančių seniūnija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72443"/>
              </p:ext>
            </p:extLst>
          </p:nvPr>
        </p:nvGraphicFramePr>
        <p:xfrm>
          <a:off x="189185" y="882870"/>
          <a:ext cx="11792606" cy="5331335"/>
        </p:xfrm>
        <a:graphic>
          <a:graphicData uri="http://schemas.openxmlformats.org/drawingml/2006/table">
            <a:tbl>
              <a:tblPr firstRow="1" firstCol="1" bandRow="1"/>
              <a:tblGrid>
                <a:gridCol w="354725">
                  <a:extLst>
                    <a:ext uri="{9D8B030D-6E8A-4147-A177-3AD203B41FA5}">
                      <a16:colId xmlns:a16="http://schemas.microsoft.com/office/drawing/2014/main" val="2681939632"/>
                    </a:ext>
                  </a:extLst>
                </a:gridCol>
                <a:gridCol w="1064173">
                  <a:extLst>
                    <a:ext uri="{9D8B030D-6E8A-4147-A177-3AD203B41FA5}">
                      <a16:colId xmlns:a16="http://schemas.microsoft.com/office/drawing/2014/main" val="2173669349"/>
                    </a:ext>
                  </a:extLst>
                </a:gridCol>
                <a:gridCol w="818677">
                  <a:extLst>
                    <a:ext uri="{9D8B030D-6E8A-4147-A177-3AD203B41FA5}">
                      <a16:colId xmlns:a16="http://schemas.microsoft.com/office/drawing/2014/main" val="403553116"/>
                    </a:ext>
                  </a:extLst>
                </a:gridCol>
                <a:gridCol w="694708">
                  <a:extLst>
                    <a:ext uri="{9D8B030D-6E8A-4147-A177-3AD203B41FA5}">
                      <a16:colId xmlns:a16="http://schemas.microsoft.com/office/drawing/2014/main" val="3237219095"/>
                    </a:ext>
                  </a:extLst>
                </a:gridCol>
                <a:gridCol w="694708">
                  <a:extLst>
                    <a:ext uri="{9D8B030D-6E8A-4147-A177-3AD203B41FA5}">
                      <a16:colId xmlns:a16="http://schemas.microsoft.com/office/drawing/2014/main" val="1929272560"/>
                    </a:ext>
                  </a:extLst>
                </a:gridCol>
                <a:gridCol w="692617">
                  <a:extLst>
                    <a:ext uri="{9D8B030D-6E8A-4147-A177-3AD203B41FA5}">
                      <a16:colId xmlns:a16="http://schemas.microsoft.com/office/drawing/2014/main" val="2709810963"/>
                    </a:ext>
                  </a:extLst>
                </a:gridCol>
                <a:gridCol w="692617">
                  <a:extLst>
                    <a:ext uri="{9D8B030D-6E8A-4147-A177-3AD203B41FA5}">
                      <a16:colId xmlns:a16="http://schemas.microsoft.com/office/drawing/2014/main" val="651700443"/>
                    </a:ext>
                  </a:extLst>
                </a:gridCol>
                <a:gridCol w="733769">
                  <a:extLst>
                    <a:ext uri="{9D8B030D-6E8A-4147-A177-3AD203B41FA5}">
                      <a16:colId xmlns:a16="http://schemas.microsoft.com/office/drawing/2014/main" val="893667327"/>
                    </a:ext>
                  </a:extLst>
                </a:gridCol>
                <a:gridCol w="733769">
                  <a:extLst>
                    <a:ext uri="{9D8B030D-6E8A-4147-A177-3AD203B41FA5}">
                      <a16:colId xmlns:a16="http://schemas.microsoft.com/office/drawing/2014/main" val="682932601"/>
                    </a:ext>
                  </a:extLst>
                </a:gridCol>
                <a:gridCol w="595664">
                  <a:extLst>
                    <a:ext uri="{9D8B030D-6E8A-4147-A177-3AD203B41FA5}">
                      <a16:colId xmlns:a16="http://schemas.microsoft.com/office/drawing/2014/main" val="1059457299"/>
                    </a:ext>
                  </a:extLst>
                </a:gridCol>
                <a:gridCol w="595664">
                  <a:extLst>
                    <a:ext uri="{9D8B030D-6E8A-4147-A177-3AD203B41FA5}">
                      <a16:colId xmlns:a16="http://schemas.microsoft.com/office/drawing/2014/main" val="1737094977"/>
                    </a:ext>
                  </a:extLst>
                </a:gridCol>
                <a:gridCol w="362001">
                  <a:extLst>
                    <a:ext uri="{9D8B030D-6E8A-4147-A177-3AD203B41FA5}">
                      <a16:colId xmlns:a16="http://schemas.microsoft.com/office/drawing/2014/main" val="3568827413"/>
                    </a:ext>
                  </a:extLst>
                </a:gridCol>
                <a:gridCol w="494526">
                  <a:extLst>
                    <a:ext uri="{9D8B030D-6E8A-4147-A177-3AD203B41FA5}">
                      <a16:colId xmlns:a16="http://schemas.microsoft.com/office/drawing/2014/main" val="2460383431"/>
                    </a:ext>
                  </a:extLst>
                </a:gridCol>
                <a:gridCol w="627050">
                  <a:extLst>
                    <a:ext uri="{9D8B030D-6E8A-4147-A177-3AD203B41FA5}">
                      <a16:colId xmlns:a16="http://schemas.microsoft.com/office/drawing/2014/main" val="3179605526"/>
                    </a:ext>
                  </a:extLst>
                </a:gridCol>
                <a:gridCol w="627050">
                  <a:extLst>
                    <a:ext uri="{9D8B030D-6E8A-4147-A177-3AD203B41FA5}">
                      <a16:colId xmlns:a16="http://schemas.microsoft.com/office/drawing/2014/main" val="865875988"/>
                    </a:ext>
                  </a:extLst>
                </a:gridCol>
                <a:gridCol w="627050">
                  <a:extLst>
                    <a:ext uri="{9D8B030D-6E8A-4147-A177-3AD203B41FA5}">
                      <a16:colId xmlns:a16="http://schemas.microsoft.com/office/drawing/2014/main" val="2412797831"/>
                    </a:ext>
                  </a:extLst>
                </a:gridCol>
                <a:gridCol w="691919">
                  <a:extLst>
                    <a:ext uri="{9D8B030D-6E8A-4147-A177-3AD203B41FA5}">
                      <a16:colId xmlns:a16="http://schemas.microsoft.com/office/drawing/2014/main" val="1073177391"/>
                    </a:ext>
                  </a:extLst>
                </a:gridCol>
                <a:gridCol w="691919">
                  <a:extLst>
                    <a:ext uri="{9D8B030D-6E8A-4147-A177-3AD203B41FA5}">
                      <a16:colId xmlns:a16="http://schemas.microsoft.com/office/drawing/2014/main" val="1160903431"/>
                    </a:ext>
                  </a:extLst>
                </a:gridCol>
              </a:tblGrid>
              <a:tr h="13321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Eil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Mokykla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Klasių komplektų ir mokinių skaičiaus pokytis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2016-2024 m.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Mokinių skaičiaus vidurkis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2024-09-01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Bendras patalpų plotas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kv.m</a:t>
                      </a: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Klasių  kambarių bendras plotas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kv.m</a:t>
                      </a: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mokiniui tenka bendro ploto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kv.m</a:t>
                      </a: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mokiniui tenka klasių  kambarių bendro ploto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lt-LT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kv.m</a:t>
                      </a: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800999"/>
                  </a:ext>
                </a:extLst>
              </a:tr>
              <a:tr h="35408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1-4 kl.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5-8 kl.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9-10 kl.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62347"/>
                  </a:ext>
                </a:extLst>
              </a:tr>
              <a:tr h="1513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VDU klasikinio ugdymo mokykla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(Vokiečių g.164, Vaidoto g. 115 ir 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Partizanų</a:t>
                      </a:r>
                      <a:r>
                        <a:rPr lang="lt-LT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g.118)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16(351)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14(328) +1(9) pr.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+4(51)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14(262) +4(59)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14(265) +1(15)pr.  +3(40)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14(269) +1(8) pr.  +3(45)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14(269) 1(19)pr.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+ 2(28)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40(876)+1(13)pr.+ 2(34)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15(324) +1(10)pr.  +3(51)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43(948)+ +1(10)pr.  +3(51)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17(326) +1(16)p +3(40)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44(933)+1(16)p +3(40)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15(290+1(11)p  +3(43)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43(899+1(11)p  +3(43)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11313,0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4960,0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052987"/>
                  </a:ext>
                </a:extLst>
              </a:tr>
              <a:tr h="354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KTU Vaižganto 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progimnazija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Skuodo g. 27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15(336)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17(423)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19(479)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24(569)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24(564)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23(558)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24(557)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24(564)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23(554)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7943,4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2794,0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77079"/>
                  </a:ext>
                </a:extLst>
              </a:tr>
              <a:tr h="718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Kauno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M. Valančiaus mok.-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darž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Kranto 5-oji g. 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5(117) +1(13)p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+2(36)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4(90) +1(14)p +2(37)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4(86) +1(13)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+2(37)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4(76) +1(16)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+ 2(39)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4(63) +1(12)pr+2(32)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4(64)+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1(17)pr.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+2(35)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4(63)+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1(16) pr. + 2(31)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4(72)+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1(17)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+ 3(49)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4(65)+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1(21)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+ 2(29)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2273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458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766222"/>
                  </a:ext>
                </a:extLst>
              </a:tr>
              <a:tr h="901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Kauno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Montesori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mok.-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darž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„Žiburėlis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Verkių g. 36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4(98) 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3(42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+ 7(126)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4(98) +3(40) prieš+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6(121) ikimok.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4(102) +3(66)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.+ 5(98)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4(101) +2(40) pr.+ 6(114)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4(95) +2(28)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.+ 7(122)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4(94) +2(34)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.+ 6(121)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4(93) +2(36)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.+ 6(117)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4(89) +2(40) pr.+ 6(110)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4(90) +2(30) pr.+ 6(120)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713,5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361,06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14153" y="224443"/>
            <a:ext cx="9822458" cy="689957"/>
          </a:xfrm>
        </p:spPr>
        <p:txBody>
          <a:bodyPr>
            <a:noAutofit/>
          </a:bodyPr>
          <a:lstStyle/>
          <a:p>
            <a:pPr algn="ctr" eaLnBrk="0" hangingPunct="0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Motiejaus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Valančiaus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Kauno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Montesori „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Žiburėlis“ mokyklų-darželių mokinių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kaita ir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perspektyva 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4264"/>
              </p:ext>
            </p:extLst>
          </p:nvPr>
        </p:nvGraphicFramePr>
        <p:xfrm>
          <a:off x="386256" y="914401"/>
          <a:ext cx="11559133" cy="6104312"/>
        </p:xfrm>
        <a:graphic>
          <a:graphicData uri="http://schemas.openxmlformats.org/drawingml/2006/table">
            <a:tbl>
              <a:tblPr firstRow="1" firstCol="1" bandRow="1"/>
              <a:tblGrid>
                <a:gridCol w="26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856">
                  <a:extLst>
                    <a:ext uri="{9D8B030D-6E8A-4147-A177-3AD203B41FA5}">
                      <a16:colId xmlns:a16="http://schemas.microsoft.com/office/drawing/2014/main" val="4092916221"/>
                    </a:ext>
                  </a:extLst>
                </a:gridCol>
                <a:gridCol w="583324">
                  <a:extLst>
                    <a:ext uri="{9D8B030D-6E8A-4147-A177-3AD203B41FA5}">
                      <a16:colId xmlns:a16="http://schemas.microsoft.com/office/drawing/2014/main" val="174759818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805050648"/>
                    </a:ext>
                  </a:extLst>
                </a:gridCol>
                <a:gridCol w="606972">
                  <a:extLst>
                    <a:ext uri="{9D8B030D-6E8A-4147-A177-3AD203B41FA5}">
                      <a16:colId xmlns:a16="http://schemas.microsoft.com/office/drawing/2014/main" val="947016730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64634">
                  <a:extLst>
                    <a:ext uri="{9D8B030D-6E8A-4147-A177-3AD203B41FA5}">
                      <a16:colId xmlns:a16="http://schemas.microsoft.com/office/drawing/2014/main" val="327620179"/>
                    </a:ext>
                  </a:extLst>
                </a:gridCol>
                <a:gridCol w="1832021">
                  <a:extLst>
                    <a:ext uri="{9D8B030D-6E8A-4147-A177-3AD203B41FA5}">
                      <a16:colId xmlns:a16="http://schemas.microsoft.com/office/drawing/2014/main" val="4003788244"/>
                    </a:ext>
                  </a:extLst>
                </a:gridCol>
                <a:gridCol w="1804024">
                  <a:extLst>
                    <a:ext uri="{9D8B030D-6E8A-4147-A177-3AD203B41FA5}">
                      <a16:colId xmlns:a16="http://schemas.microsoft.com/office/drawing/2014/main" val="1807576159"/>
                    </a:ext>
                  </a:extLst>
                </a:gridCol>
              </a:tblGrid>
              <a:tr h="311562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Eil. Nr.</a:t>
                      </a: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Mokykla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Klasių komplektų ir mokinių skaičiaus pokytis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2018-2024 </a:t>
                      </a:r>
                      <a:r>
                        <a:rPr lang="lt-LT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m.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 mokiniui tenka klasių  kambarių bendro ploto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lt-LT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kv.m</a:t>
                      </a:r>
                      <a:r>
                        <a:rPr lang="lt-LT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Problematika</a:t>
                      </a:r>
                      <a:endParaRPr lang="lt-LT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Siūlymai</a:t>
                      </a:r>
                      <a:endParaRPr lang="lt-LT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b="1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Galutinis rezultatas</a:t>
                      </a:r>
                      <a:endParaRPr lang="lt-LT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2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2018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2019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2020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2021</a:t>
                      </a:r>
                      <a:endParaRPr lang="lt-LT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2022</a:t>
                      </a:r>
                      <a:endParaRPr lang="lt-LT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2023</a:t>
                      </a:r>
                      <a:endParaRPr lang="lt-LT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2024</a:t>
                      </a:r>
                      <a:endParaRPr lang="lt-LT" sz="10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Kauno Motiejaus Valančiaus mokykla-darželis</a:t>
                      </a:r>
                      <a:endParaRPr lang="lt-LT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Kranto 5-oji</a:t>
                      </a:r>
                      <a:r>
                        <a:rPr lang="lt-LT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g. 7</a:t>
                      </a: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4(86) +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1(13)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+2(37)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7(136)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4(76) +1(16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+ 2(39)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7(131)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4(63) +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1(12)priešm+2(32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7(107)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4(64)+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1(17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+2(35)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7(116)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4(63)+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1(16) </a:t>
                      </a: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2(31)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7(110)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4(72)+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1(17)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3(49)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8(138)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4(65)+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1(21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2(29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7(115)</a:t>
                      </a: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5,3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Mokykloje-darželyje</a:t>
                      </a:r>
                      <a:r>
                        <a:rPr lang="lt-LT" sz="1100" dirty="0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mažas mokinių skaičius, laikinas vadovas, projektinės veiklos vykdymas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lt-LT" sz="1100" b="0" dirty="0" smtClean="0">
                        <a:solidFill>
                          <a:prstClr val="black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lt-LT" sz="11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mokykloje-darželyje  yra 8 laisvos vietos: 2 į lopšelio, 6 į darželio grupes.</a:t>
                      </a:r>
                      <a:endParaRPr lang="lt-LT" sz="11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Mokyklą-darželį </a:t>
                      </a:r>
                      <a:r>
                        <a:rPr lang="lt-LT" sz="1100" kern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iki                       2025-08-31 prijungti </a:t>
                      </a:r>
                      <a:r>
                        <a:rPr lang="lt-LT" sz="1100" kern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prie  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Kauno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Montesori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mokyklos-darželio „Žiburėlis“</a:t>
                      </a: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Teisės aktų nustatyta tvarka </a:t>
                      </a: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Kauno Motiejaus Valančiaus mokykla-darželis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nuo 2025-09-01 prijungtas prie to paties tipo 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Kauno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Montesori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mokyklos-darželio „Žiburėlis“, 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vykdančio atitinkamo lygmens programas. 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vl="0"/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Nuo 2025-09-01 užtikrintas k</a:t>
                      </a:r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okybiškas mokyklos-darželio paslaugų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teikimas, sprendžiant mokinių skaičiaus mažėjimo, įstaigos vadovo  ir dalyvavimo projektinėje veikloje klausimus.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157884"/>
                  </a:ext>
                </a:extLst>
              </a:tr>
              <a:tr h="2337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2.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Kauno Montesori mokykla-darželis „Žiburėlis“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Verkių g. </a:t>
                      </a:r>
                      <a:r>
                        <a:rPr lang="lt-LT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lt-LT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4(102) +3(66)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.+ 5(98)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12(266)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4(101) +2(40)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6(114)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12(255)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4(95) +2(28) 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.+6(122ikimok.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12(245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4(94) +2(34)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.+ 6(121)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12(249)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4(93) +2(36)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6(117)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12(246)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4(89) +2(40)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6(110) </a:t>
                      </a:r>
                      <a:r>
                        <a:rPr lang="lt-LT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12(239)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4(90) +2(30)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priešm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lt-L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6(120) </a:t>
                      </a:r>
                      <a:r>
                        <a:rPr lang="lt-L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ikimok</a:t>
                      </a: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12(240)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97" marR="57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3,0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t-LT" sz="11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Nepakanka vietos,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t-LT" sz="11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didėjant mokinių skaičiui.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lt-LT" sz="1100" b="0" baseline="0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lt-LT" sz="11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Laisvų vietų nėra. 2024-2025 m. m. 58 vaikai yra nepatekę į įstaigą: 22 lopšelį, 23 į darželį.</a:t>
                      </a: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542925" algn="l"/>
                        </a:tabLst>
                      </a:pPr>
                      <a:endParaRPr lang="lt-LT" sz="11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542925" algn="l"/>
                        </a:tabLst>
                      </a:pPr>
                      <a:endParaRPr lang="lt-LT" sz="1100" kern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lt-LT" sz="1100" b="0" kern="1200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Užtikrintas </a:t>
                      </a:r>
                      <a:endParaRPr lang="lt-L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netradicinio ugdymo prieinamumas 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                        </a:t>
                      </a: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(M. Montessori pedagoginė sistem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).</a:t>
                      </a:r>
                      <a:endParaRPr lang="lt-L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K</a:t>
                      </a:r>
                      <a:r>
                        <a:rPr lang="lt-L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okybiškas mokyklos-darželio paslaugų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teikimas, naudojant toje pačioje seniūnijoje esančios M. Valančiaus </a:t>
                      </a: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mokyklos-darželio</a:t>
                      </a:r>
                      <a:r>
                        <a:rPr kumimoji="0" lang="lt-L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patalpas bei išspręstas </a:t>
                      </a:r>
                      <a:endParaRPr kumimoji="0" lang="lt-LT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/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įstaigos vadovo 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klausimas</a:t>
                      </a:r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vl="0"/>
                      <a:r>
                        <a:rPr lang="lt-L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Sudarytos platesnės galimybės dalyvauti projektinėje veikloje.</a:t>
                      </a:r>
                    </a:p>
                    <a:p>
                      <a:pPr lvl="0"/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586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14153" y="203200"/>
            <a:ext cx="9822458" cy="1052945"/>
          </a:xfrm>
        </p:spPr>
        <p:txBody>
          <a:bodyPr>
            <a:noAutofit/>
          </a:bodyPr>
          <a:lstStyle/>
          <a:p>
            <a:pPr algn="ctr" eaLnBrk="0" hangingPunct="0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Motiejaus Valančiaus ir Kauno </a:t>
            </a:r>
            <a:r>
              <a:rPr lang="lt-L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Montesori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Žiburėlis“ </a:t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mokyklų-darželių mokinių kaita </a:t>
            </a:r>
            <a:b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2016–2024 m.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108555"/>
              </p:ext>
            </p:extLst>
          </p:nvPr>
        </p:nvGraphicFramePr>
        <p:xfrm>
          <a:off x="606972" y="1256145"/>
          <a:ext cx="11114689" cy="47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6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14153" y="203201"/>
            <a:ext cx="9822458" cy="777528"/>
          </a:xfrm>
        </p:spPr>
        <p:txBody>
          <a:bodyPr>
            <a:noAutofit/>
          </a:bodyPr>
          <a:lstStyle/>
          <a:p>
            <a:pPr algn="ctr" eaLnBrk="0" hangingPunct="0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Vykdomos pertvarkos efektyvumas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5877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lt-LT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188719" y="1097279"/>
            <a:ext cx="10525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2925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Efektyvus patalpų panaudojimas (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Montesori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„Žiburėlis“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mokykloje-darželyje nepakanka vietos, norintiems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ugdytis netradicine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Montessori pedagogine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sistema,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Valančiaus mokykloje-darželyje yra laisvų patalpų);</a:t>
            </a:r>
          </a:p>
          <a:p>
            <a:pPr marL="285750" indent="-285750" defTabSz="542925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Užtikrintas netradicinio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ugdymo prieinamumas (pastatai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toje pačioje seniūnijoje);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lt-LT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šspręstas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klausimas.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Šančių seniūnija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833" y="977463"/>
            <a:ext cx="9979573" cy="51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Šančių seniūnija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656" y="275699"/>
            <a:ext cx="9379670" cy="5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936870" y="5912728"/>
            <a:ext cx="23102664" cy="314713"/>
          </a:xfrm>
        </p:spPr>
        <p:txBody>
          <a:bodyPr>
            <a:normAutofit fontScale="85000" lnSpcReduction="20000"/>
          </a:bodyPr>
          <a:lstStyle/>
          <a:p>
            <a:endParaRPr lang="lt-LT" dirty="0"/>
          </a:p>
        </p:txBody>
      </p:sp>
      <p:pic>
        <p:nvPicPr>
          <p:cNvPr id="1026" name="Diagrama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8" y="275700"/>
            <a:ext cx="11445766" cy="582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71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936870" y="5912728"/>
            <a:ext cx="23102664" cy="314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01" y="275698"/>
            <a:ext cx="11060999" cy="58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950372" y="5912728"/>
            <a:ext cx="23089162" cy="314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01" y="275699"/>
            <a:ext cx="11060999" cy="60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278" y="141317"/>
            <a:ext cx="10081780" cy="772765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Švietimo įstaigų kaita </a:t>
            </a:r>
            <a:r>
              <a:rPr lang="lt-L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2016-2024 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4000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756458" y="5361709"/>
            <a:ext cx="10515600" cy="68100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lt-LT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lt-LT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lt-LT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savivaldybės </a:t>
            </a:r>
            <a:r>
              <a:rPr lang="lt-LT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mokyklos mieste </a:t>
            </a:r>
            <a:r>
              <a:rPr lang="lt-LT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</a:t>
            </a:r>
            <a:endParaRPr lang="lt-LT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lt-LT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Nevalstybinės bendrojo ugdymo mokyklos – </a:t>
            </a:r>
            <a:r>
              <a:rPr lang="lt-LT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12; </a:t>
            </a:r>
            <a:r>
              <a:rPr lang="lt-LT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Valstybinės įstaigos – </a:t>
            </a:r>
            <a:r>
              <a:rPr lang="lt-LT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Profesijos </a:t>
            </a:r>
            <a:r>
              <a:rPr lang="lt-LT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mokyklos – </a:t>
            </a:r>
            <a:r>
              <a:rPr lang="lt-LT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lt-LT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15233"/>
              </p:ext>
            </p:extLst>
          </p:nvPr>
        </p:nvGraphicFramePr>
        <p:xfrm>
          <a:off x="315886" y="847898"/>
          <a:ext cx="11454934" cy="46169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2741">
                  <a:extLst>
                    <a:ext uri="{9D8B030D-6E8A-4147-A177-3AD203B41FA5}">
                      <a16:colId xmlns:a16="http://schemas.microsoft.com/office/drawing/2014/main" val="4230289566"/>
                    </a:ext>
                  </a:extLst>
                </a:gridCol>
                <a:gridCol w="906751">
                  <a:extLst>
                    <a:ext uri="{9D8B030D-6E8A-4147-A177-3AD203B41FA5}">
                      <a16:colId xmlns:a16="http://schemas.microsoft.com/office/drawing/2014/main" val="3079033022"/>
                    </a:ext>
                  </a:extLst>
                </a:gridCol>
                <a:gridCol w="907818">
                  <a:extLst>
                    <a:ext uri="{9D8B030D-6E8A-4147-A177-3AD203B41FA5}">
                      <a16:colId xmlns:a16="http://schemas.microsoft.com/office/drawing/2014/main" val="2017295279"/>
                    </a:ext>
                  </a:extLst>
                </a:gridCol>
                <a:gridCol w="906751">
                  <a:extLst>
                    <a:ext uri="{9D8B030D-6E8A-4147-A177-3AD203B41FA5}">
                      <a16:colId xmlns:a16="http://schemas.microsoft.com/office/drawing/2014/main" val="3907794429"/>
                    </a:ext>
                  </a:extLst>
                </a:gridCol>
                <a:gridCol w="907818">
                  <a:extLst>
                    <a:ext uri="{9D8B030D-6E8A-4147-A177-3AD203B41FA5}">
                      <a16:colId xmlns:a16="http://schemas.microsoft.com/office/drawing/2014/main" val="4248481123"/>
                    </a:ext>
                  </a:extLst>
                </a:gridCol>
                <a:gridCol w="913456">
                  <a:extLst>
                    <a:ext uri="{9D8B030D-6E8A-4147-A177-3AD203B41FA5}">
                      <a16:colId xmlns:a16="http://schemas.microsoft.com/office/drawing/2014/main" val="709177941"/>
                    </a:ext>
                  </a:extLst>
                </a:gridCol>
                <a:gridCol w="1052595">
                  <a:extLst>
                    <a:ext uri="{9D8B030D-6E8A-4147-A177-3AD203B41FA5}">
                      <a16:colId xmlns:a16="http://schemas.microsoft.com/office/drawing/2014/main" val="3775709446"/>
                    </a:ext>
                  </a:extLst>
                </a:gridCol>
                <a:gridCol w="906751">
                  <a:extLst>
                    <a:ext uri="{9D8B030D-6E8A-4147-A177-3AD203B41FA5}">
                      <a16:colId xmlns:a16="http://schemas.microsoft.com/office/drawing/2014/main" val="283060156"/>
                    </a:ext>
                  </a:extLst>
                </a:gridCol>
                <a:gridCol w="906751">
                  <a:extLst>
                    <a:ext uri="{9D8B030D-6E8A-4147-A177-3AD203B41FA5}">
                      <a16:colId xmlns:a16="http://schemas.microsoft.com/office/drawing/2014/main" val="3133221906"/>
                    </a:ext>
                  </a:extLst>
                </a:gridCol>
                <a:gridCol w="906751">
                  <a:extLst>
                    <a:ext uri="{9D8B030D-6E8A-4147-A177-3AD203B41FA5}">
                      <a16:colId xmlns:a16="http://schemas.microsoft.com/office/drawing/2014/main" val="1672438044"/>
                    </a:ext>
                  </a:extLst>
                </a:gridCol>
                <a:gridCol w="906751">
                  <a:extLst>
                    <a:ext uri="{9D8B030D-6E8A-4147-A177-3AD203B41FA5}">
                      <a16:colId xmlns:a16="http://schemas.microsoft.com/office/drawing/2014/main" val="739516808"/>
                    </a:ext>
                  </a:extLst>
                </a:gridCol>
              </a:tblGrid>
              <a:tr h="41820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Įstaigos tipas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2015 m.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2016 m.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2017 m.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 m.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m.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endParaRPr lang="lt-LT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effectLst/>
                          <a:latin typeface="Times New Roman"/>
                          <a:ea typeface="Calibri"/>
                        </a:rPr>
                        <a:t>2022 m.</a:t>
                      </a:r>
                      <a:endParaRPr lang="lt-LT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2023 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2024 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671288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Lopšeliai-darželiai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74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74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73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46689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Vaikų darželiai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765025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Darželiai-mokyklos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980278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Pradinės mokyklos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02473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Progimnazijos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17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17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18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464397"/>
                  </a:ext>
                </a:extLst>
              </a:tr>
              <a:tr h="418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Pagrindinės mokyklos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271313"/>
                  </a:ext>
                </a:extLst>
              </a:tr>
              <a:tr h="42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Mokyklos-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-daugiafunkciai centrai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156263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Jaunimo mokyklos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716364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Vidurinės mokyklos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74242"/>
                  </a:ext>
                </a:extLst>
              </a:tr>
              <a:tr h="28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Suaugusiųjų mokyklos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41184"/>
                  </a:ext>
                </a:extLst>
              </a:tr>
              <a:tr h="20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Gimnazijos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839213"/>
                  </a:ext>
                </a:extLst>
              </a:tr>
              <a:tr h="418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Neformaliojo švietimo įstaigos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32610"/>
                  </a:ext>
                </a:extLst>
              </a:tr>
              <a:tr h="418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Kitos valdymo įstaigos (PPT, </a:t>
                      </a:r>
                      <a:r>
                        <a:rPr lang="lt-L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KŠIC)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70193"/>
                  </a:ext>
                </a:extLst>
              </a:tr>
              <a:tr h="216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Specialiosios įstaigos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150639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Iš viso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171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155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153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153</a:t>
                      </a:r>
                      <a:endParaRPr lang="lt-LT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lt-LT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effectLst/>
                          <a:latin typeface="Times New Roman"/>
                          <a:ea typeface="Calibri"/>
                        </a:rPr>
                        <a:t>147</a:t>
                      </a:r>
                      <a:endParaRPr lang="lt-LT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effectLst/>
                          <a:latin typeface="Times New Roman"/>
                          <a:ea typeface="Calibri"/>
                        </a:rPr>
                        <a:t>146</a:t>
                      </a:r>
                      <a:endParaRPr lang="lt-LT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effectLst/>
                          <a:latin typeface="Times New Roman"/>
                          <a:ea typeface="Calibri"/>
                        </a:rPr>
                        <a:t>144</a:t>
                      </a:r>
                      <a:endParaRPr lang="lt-LT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88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0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50588" y="353045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Bendrojo ugdymo mokyklų kaita                           2016-2024 m.</a:t>
            </a:r>
          </a:p>
        </p:txBody>
      </p:sp>
      <p:graphicFrame>
        <p:nvGraphicFramePr>
          <p:cNvPr id="3" name="Turinio vietos rezervavimo ženklas 3"/>
          <p:cNvGraphicFramePr>
            <a:graphicFrameLocks noGrp="1"/>
          </p:cNvGraphicFramePr>
          <p:nvPr>
            <p:ph idx="1"/>
            <p:extLst/>
          </p:nvPr>
        </p:nvGraphicFramePr>
        <p:xfrm>
          <a:off x="448888" y="1059133"/>
          <a:ext cx="11321936" cy="4852398"/>
        </p:xfrm>
        <a:graphic>
          <a:graphicData uri="http://schemas.openxmlformats.org/drawingml/2006/table">
            <a:tbl>
              <a:tblPr firstRow="1" firstCol="1" bandRow="1"/>
              <a:tblGrid>
                <a:gridCol w="256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7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020">
                  <a:extLst>
                    <a:ext uri="{9D8B030D-6E8A-4147-A177-3AD203B41FA5}">
                      <a16:colId xmlns:a16="http://schemas.microsoft.com/office/drawing/2014/main" val="336080940"/>
                    </a:ext>
                  </a:extLst>
                </a:gridCol>
                <a:gridCol w="977020">
                  <a:extLst>
                    <a:ext uri="{9D8B030D-6E8A-4147-A177-3AD203B41FA5}">
                      <a16:colId xmlns:a16="http://schemas.microsoft.com/office/drawing/2014/main" val="308434855"/>
                    </a:ext>
                  </a:extLst>
                </a:gridCol>
                <a:gridCol w="977020">
                  <a:extLst>
                    <a:ext uri="{9D8B030D-6E8A-4147-A177-3AD203B41FA5}">
                      <a16:colId xmlns:a16="http://schemas.microsoft.com/office/drawing/2014/main" val="3677957509"/>
                    </a:ext>
                  </a:extLst>
                </a:gridCol>
                <a:gridCol w="977020">
                  <a:extLst>
                    <a:ext uri="{9D8B030D-6E8A-4147-A177-3AD203B41FA5}">
                      <a16:colId xmlns:a16="http://schemas.microsoft.com/office/drawing/2014/main" val="1498514813"/>
                    </a:ext>
                  </a:extLst>
                </a:gridCol>
              </a:tblGrid>
              <a:tr h="43715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Įstaigos tipas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m. 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 m.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 m.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Mokyklos-darželiai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Pradinės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Progimnazijos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Pagrindinės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Mokyklos–</a:t>
                      </a:r>
                      <a:r>
                        <a:rPr lang="lt-LT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daugiafunkciai</a:t>
                      </a: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centrai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Jaunimo mokyklos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Vidurinės mokyklos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Suaugusiųjų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Gimnazijos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Specialiosios įstaigos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3587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Iš viso: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30865" y="53505"/>
            <a:ext cx="11060999" cy="810152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skaičiaus</a:t>
            </a:r>
            <a:r>
              <a:rPr lang="fi-FI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kaita</a:t>
            </a:r>
            <a:r>
              <a:rPr lang="fi-FI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</a:t>
            </a:r>
            <a:r>
              <a:rPr lang="lt-LT" sz="32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i-FI" sz="32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i-FI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901124"/>
              </p:ext>
            </p:extLst>
          </p:nvPr>
        </p:nvGraphicFramePr>
        <p:xfrm>
          <a:off x="424872" y="2567484"/>
          <a:ext cx="11487957" cy="174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003442"/>
              </p:ext>
            </p:extLst>
          </p:nvPr>
        </p:nvGraphicFramePr>
        <p:xfrm>
          <a:off x="311500" y="4653942"/>
          <a:ext cx="11679382" cy="149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1130" y="1032933"/>
            <a:ext cx="401758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skaičius savivaldybės mokyklose</a:t>
            </a: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72" y="2663073"/>
            <a:ext cx="367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skaičius miesto mokyklose</a:t>
            </a: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72" y="4315388"/>
            <a:ext cx="3938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Mokinių skaičius kitose miesto mokyklose</a:t>
            </a: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a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133280"/>
              </p:ext>
            </p:extLst>
          </p:nvPr>
        </p:nvGraphicFramePr>
        <p:xfrm>
          <a:off x="424872" y="4653942"/>
          <a:ext cx="11223934" cy="149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a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20148"/>
              </p:ext>
            </p:extLst>
          </p:nvPr>
        </p:nvGraphicFramePr>
        <p:xfrm>
          <a:off x="453343" y="3001627"/>
          <a:ext cx="11166992" cy="131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Diagrama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822770"/>
              </p:ext>
            </p:extLst>
          </p:nvPr>
        </p:nvGraphicFramePr>
        <p:xfrm>
          <a:off x="509759" y="1349312"/>
          <a:ext cx="11060999" cy="133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84280" y="1785667"/>
            <a:ext cx="569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Tiesioji rodyklės jungtis 10"/>
          <p:cNvCxnSpPr/>
          <p:nvPr/>
        </p:nvCxnSpPr>
        <p:spPr>
          <a:xfrm flipV="1">
            <a:off x="9799608" y="2147781"/>
            <a:ext cx="1138687" cy="5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12392" y="3290206"/>
            <a:ext cx="569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Tiesioji rodyklės jungtis 17"/>
          <p:cNvCxnSpPr/>
          <p:nvPr/>
        </p:nvCxnSpPr>
        <p:spPr>
          <a:xfrm flipV="1">
            <a:off x="9727721" y="3676554"/>
            <a:ext cx="1138687" cy="5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17503" y="5049938"/>
            <a:ext cx="569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Tiesioji rodyklės jungtis 19"/>
          <p:cNvCxnSpPr/>
          <p:nvPr/>
        </p:nvCxnSpPr>
        <p:spPr>
          <a:xfrm flipV="1">
            <a:off x="9632831" y="5412052"/>
            <a:ext cx="1138687" cy="5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/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2016-2024 </a:t>
            </a:r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7648"/>
              </p:ext>
            </p:extLst>
          </p:nvPr>
        </p:nvGraphicFramePr>
        <p:xfrm>
          <a:off x="546800" y="1447800"/>
          <a:ext cx="11061000" cy="148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47606"/>
              </p:ext>
            </p:extLst>
          </p:nvPr>
        </p:nvGraphicFramePr>
        <p:xfrm>
          <a:off x="546800" y="2939412"/>
          <a:ext cx="11061000" cy="140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329063"/>
              </p:ext>
            </p:extLst>
          </p:nvPr>
        </p:nvGraphicFramePr>
        <p:xfrm>
          <a:off x="546800" y="4723099"/>
          <a:ext cx="11061000" cy="132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10800000" flipV="1">
            <a:off x="10175345" y="1803920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lt-L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  <a:endParaRPr lang="lt-LT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0827" y="5148490"/>
            <a:ext cx="1330038" cy="57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graphicFrame>
        <p:nvGraphicFramePr>
          <p:cNvPr id="15" name="Diagrama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512663"/>
              </p:ext>
            </p:extLst>
          </p:nvPr>
        </p:nvGraphicFramePr>
        <p:xfrm>
          <a:off x="496819" y="4783511"/>
          <a:ext cx="11061000" cy="135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a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152919"/>
              </p:ext>
            </p:extLst>
          </p:nvPr>
        </p:nvGraphicFramePr>
        <p:xfrm>
          <a:off x="546800" y="3096554"/>
          <a:ext cx="11061000" cy="162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Diagrama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60686"/>
              </p:ext>
            </p:extLst>
          </p:nvPr>
        </p:nvGraphicFramePr>
        <p:xfrm>
          <a:off x="546800" y="1486304"/>
          <a:ext cx="11061000" cy="146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7" name="Tiesioji rodyklės jungtis 16"/>
          <p:cNvCxnSpPr/>
          <p:nvPr/>
        </p:nvCxnSpPr>
        <p:spPr>
          <a:xfrm flipV="1">
            <a:off x="10121813" y="3726611"/>
            <a:ext cx="959052" cy="253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75345" y="3588111"/>
            <a:ext cx="1330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279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Tiesioji rodyklės jungtis 24"/>
          <p:cNvCxnSpPr/>
          <p:nvPr/>
        </p:nvCxnSpPr>
        <p:spPr>
          <a:xfrm flipV="1">
            <a:off x="9937134" y="5395524"/>
            <a:ext cx="1001160" cy="106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15268" y="5118525"/>
            <a:ext cx="1333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2016-2024 </a:t>
            </a:r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(II)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41685"/>
              </p:ext>
            </p:extLst>
          </p:nvPr>
        </p:nvGraphicFramePr>
        <p:xfrm>
          <a:off x="474452" y="1057245"/>
          <a:ext cx="11133345" cy="187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267060"/>
              </p:ext>
            </p:extLst>
          </p:nvPr>
        </p:nvGraphicFramePr>
        <p:xfrm>
          <a:off x="474452" y="2852214"/>
          <a:ext cx="11133348" cy="148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66640"/>
              </p:ext>
            </p:extLst>
          </p:nvPr>
        </p:nvGraphicFramePr>
        <p:xfrm>
          <a:off x="474451" y="4314732"/>
          <a:ext cx="11133349" cy="168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9434945" y="2184967"/>
            <a:ext cx="1330038" cy="109998"/>
          </a:xfrm>
          <a:prstGeom prst="straightConnector1">
            <a:avLst/>
          </a:prstGeom>
          <a:noFill/>
          <a:ln w="349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  <a:scene3d>
            <a:camera prst="orthographicFront"/>
            <a:lightRig rig="threePt" dir="t">
              <a:rot lat="0" lon="0" rev="3000000"/>
            </a:lightRig>
          </a:scene3d>
        </p:spPr>
      </p:cxnSp>
      <p:sp>
        <p:nvSpPr>
          <p:cNvPr id="11" name="TextBox 10"/>
          <p:cNvSpPr txBox="1"/>
          <p:nvPr/>
        </p:nvSpPr>
        <p:spPr>
          <a:xfrm rot="10800000" flipV="1">
            <a:off x="9750827" y="2086742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lt-L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lt-LT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a 12"/>
          <p:cNvGraphicFramePr>
            <a:graphicFrameLocks/>
          </p:cNvGraphicFramePr>
          <p:nvPr>
            <p:extLst/>
          </p:nvPr>
        </p:nvGraphicFramePr>
        <p:xfrm>
          <a:off x="546800" y="1636585"/>
          <a:ext cx="11061000" cy="12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Diagrama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890131"/>
              </p:ext>
            </p:extLst>
          </p:nvPr>
        </p:nvGraphicFramePr>
        <p:xfrm>
          <a:off x="1458204" y="3300883"/>
          <a:ext cx="11025282" cy="10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Diagrama 26"/>
          <p:cNvGraphicFramePr>
            <a:graphicFrameLocks/>
          </p:cNvGraphicFramePr>
          <p:nvPr>
            <p:extLst/>
          </p:nvPr>
        </p:nvGraphicFramePr>
        <p:xfrm>
          <a:off x="546800" y="4714046"/>
          <a:ext cx="11061000" cy="131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Diagrama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233698"/>
              </p:ext>
            </p:extLst>
          </p:nvPr>
        </p:nvGraphicFramePr>
        <p:xfrm>
          <a:off x="546799" y="4650362"/>
          <a:ext cx="11070639" cy="140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9" name="Tiesioji rodyklės jungtis 8"/>
          <p:cNvCxnSpPr/>
          <p:nvPr/>
        </p:nvCxnSpPr>
        <p:spPr>
          <a:xfrm flipV="1">
            <a:off x="9900745" y="5360276"/>
            <a:ext cx="939050" cy="194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50826" y="5165889"/>
            <a:ext cx="82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130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Diagrama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335444"/>
              </p:ext>
            </p:extLst>
          </p:nvPr>
        </p:nvGraphicFramePr>
        <p:xfrm>
          <a:off x="477784" y="4590637"/>
          <a:ext cx="11060997" cy="142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" name="Diagrama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17859"/>
              </p:ext>
            </p:extLst>
          </p:nvPr>
        </p:nvGraphicFramePr>
        <p:xfrm>
          <a:off x="511085" y="3193641"/>
          <a:ext cx="11060999" cy="110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Diagrama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585305"/>
              </p:ext>
            </p:extLst>
          </p:nvPr>
        </p:nvGraphicFramePr>
        <p:xfrm>
          <a:off x="81620" y="1494158"/>
          <a:ext cx="11418115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5" name="Tiesioji rodyklės jungtis 14"/>
          <p:cNvCxnSpPr/>
          <p:nvPr/>
        </p:nvCxnSpPr>
        <p:spPr>
          <a:xfrm rot="120000" flipV="1">
            <a:off x="9687040" y="2220681"/>
            <a:ext cx="1086145" cy="9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10340" y="194491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 smtClean="0"/>
              <a:t>214</a:t>
            </a:r>
            <a:endParaRPr lang="lt-LT" sz="1200" b="1" dirty="0"/>
          </a:p>
        </p:txBody>
      </p:sp>
      <p:cxnSp>
        <p:nvCxnSpPr>
          <p:cNvPr id="53" name="Tiesioji rodyklės jungtis 52"/>
          <p:cNvCxnSpPr/>
          <p:nvPr/>
        </p:nvCxnSpPr>
        <p:spPr>
          <a:xfrm>
            <a:off x="9794489" y="3939234"/>
            <a:ext cx="1045306" cy="7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043023" y="3618370"/>
            <a:ext cx="548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-125</a:t>
            </a:r>
            <a:endParaRPr lang="lt-LT" sz="1200" b="1" dirty="0"/>
          </a:p>
        </p:txBody>
      </p:sp>
    </p:spTree>
    <p:extLst>
      <p:ext uri="{BB962C8B-B14F-4D97-AF65-F5344CB8AC3E}">
        <p14:creationId xmlns:p14="http://schemas.microsoft.com/office/powerpoint/2010/main" val="36086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2016-2024 </a:t>
            </a:r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(III)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975583"/>
              </p:ext>
            </p:extLst>
          </p:nvPr>
        </p:nvGraphicFramePr>
        <p:xfrm>
          <a:off x="522782" y="1372569"/>
          <a:ext cx="11061000" cy="159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879890"/>
              </p:ext>
            </p:extLst>
          </p:nvPr>
        </p:nvGraphicFramePr>
        <p:xfrm>
          <a:off x="546800" y="2861637"/>
          <a:ext cx="11061000" cy="147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05275"/>
              </p:ext>
            </p:extLst>
          </p:nvPr>
        </p:nvGraphicFramePr>
        <p:xfrm>
          <a:off x="546800" y="4314732"/>
          <a:ext cx="11061000" cy="168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Tiesioji rodyklės jungtis 6"/>
          <p:cNvCxnSpPr/>
          <p:nvPr/>
        </p:nvCxnSpPr>
        <p:spPr>
          <a:xfrm flipV="1">
            <a:off x="9434945" y="2184967"/>
            <a:ext cx="1330038" cy="109998"/>
          </a:xfrm>
          <a:prstGeom prst="straightConnector1">
            <a:avLst/>
          </a:prstGeom>
          <a:noFill/>
          <a:ln w="349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  <a:scene3d>
            <a:camera prst="orthographicFront"/>
            <a:lightRig rig="threePt" dir="t">
              <a:rot lat="0" lon="0" rev="3000000"/>
            </a:lightRig>
          </a:scene3d>
        </p:spPr>
      </p:cxnSp>
      <p:sp>
        <p:nvSpPr>
          <p:cNvPr id="11" name="TextBox 10"/>
          <p:cNvSpPr txBox="1"/>
          <p:nvPr/>
        </p:nvSpPr>
        <p:spPr>
          <a:xfrm rot="10800000" flipV="1">
            <a:off x="9750827" y="2086742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lt-L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lt-LT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43776"/>
              </p:ext>
            </p:extLst>
          </p:nvPr>
        </p:nvGraphicFramePr>
        <p:xfrm>
          <a:off x="546800" y="1636585"/>
          <a:ext cx="11061000" cy="12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Diagrama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800496"/>
              </p:ext>
            </p:extLst>
          </p:nvPr>
        </p:nvGraphicFramePr>
        <p:xfrm>
          <a:off x="546800" y="4714046"/>
          <a:ext cx="11061000" cy="131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Diagrama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12073"/>
              </p:ext>
            </p:extLst>
          </p:nvPr>
        </p:nvGraphicFramePr>
        <p:xfrm>
          <a:off x="546800" y="4650362"/>
          <a:ext cx="11061000" cy="140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Diagrama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379610"/>
              </p:ext>
            </p:extLst>
          </p:nvPr>
        </p:nvGraphicFramePr>
        <p:xfrm>
          <a:off x="498764" y="1867564"/>
          <a:ext cx="11085018" cy="136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9" name="Tiesioji rodyklės jungtis 8"/>
          <p:cNvCxnSpPr/>
          <p:nvPr/>
        </p:nvCxnSpPr>
        <p:spPr>
          <a:xfrm>
            <a:off x="9750827" y="2724274"/>
            <a:ext cx="1170215" cy="14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75539" y="247781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 smtClean="0"/>
              <a:t>-393</a:t>
            </a:r>
            <a:endParaRPr lang="lt-LT" sz="1200" b="1" dirty="0"/>
          </a:p>
        </p:txBody>
      </p:sp>
      <p:graphicFrame>
        <p:nvGraphicFramePr>
          <p:cNvPr id="25" name="Diagrama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051603"/>
              </p:ext>
            </p:extLst>
          </p:nvPr>
        </p:nvGraphicFramePr>
        <p:xfrm>
          <a:off x="594836" y="3218025"/>
          <a:ext cx="110610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6" name="Tiesioji rodyklės jungtis 25"/>
          <p:cNvCxnSpPr/>
          <p:nvPr/>
        </p:nvCxnSpPr>
        <p:spPr>
          <a:xfrm flipV="1">
            <a:off x="9750827" y="3869757"/>
            <a:ext cx="1170215" cy="66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75539" y="3568389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16</a:t>
            </a:r>
            <a:endParaRPr lang="lt-LT" sz="1200" b="1" dirty="0"/>
          </a:p>
        </p:txBody>
      </p:sp>
      <p:graphicFrame>
        <p:nvGraphicFramePr>
          <p:cNvPr id="29" name="Diagrama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823846"/>
              </p:ext>
            </p:extLst>
          </p:nvPr>
        </p:nvGraphicFramePr>
        <p:xfrm>
          <a:off x="558808" y="4776446"/>
          <a:ext cx="11024973" cy="127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30" name="Tiesioji rodyklės jungtis 29"/>
          <p:cNvCxnSpPr/>
          <p:nvPr/>
        </p:nvCxnSpPr>
        <p:spPr>
          <a:xfrm>
            <a:off x="9699531" y="5422731"/>
            <a:ext cx="1140264" cy="57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24243" y="5133137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-81</a:t>
            </a:r>
            <a:endParaRPr lang="lt-LT" sz="1200" b="1" dirty="0"/>
          </a:p>
        </p:txBody>
      </p:sp>
    </p:spTree>
    <p:extLst>
      <p:ext uri="{BB962C8B-B14F-4D97-AF65-F5344CB8AC3E}">
        <p14:creationId xmlns:p14="http://schemas.microsoft.com/office/powerpoint/2010/main" val="19887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2200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546801" y="250761"/>
            <a:ext cx="11060999" cy="810152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Mokinių skaičiaus kaita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2016-2024 </a:t>
            </a:r>
            <a:r>
              <a:rPr lang="lt-LT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m. pagal mokyklų </a:t>
            </a:r>
            <a:r>
              <a:rPr lang="lt-LT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tipus (IV)</a:t>
            </a:r>
            <a:endParaRPr lang="lt-LT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037935"/>
              </p:ext>
            </p:extLst>
          </p:nvPr>
        </p:nvGraphicFramePr>
        <p:xfrm>
          <a:off x="546800" y="1346358"/>
          <a:ext cx="11061000" cy="159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405309"/>
              </p:ext>
            </p:extLst>
          </p:nvPr>
        </p:nvGraphicFramePr>
        <p:xfrm>
          <a:off x="546800" y="2938862"/>
          <a:ext cx="11061000" cy="315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Diagrama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569601"/>
              </p:ext>
            </p:extLst>
          </p:nvPr>
        </p:nvGraphicFramePr>
        <p:xfrm>
          <a:off x="546801" y="1706911"/>
          <a:ext cx="11060998" cy="130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Tiesioji rodyklės jungtis 28"/>
          <p:cNvCxnSpPr/>
          <p:nvPr/>
        </p:nvCxnSpPr>
        <p:spPr>
          <a:xfrm>
            <a:off x="9673189" y="2493079"/>
            <a:ext cx="1170215" cy="14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97901" y="224661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 smtClean="0"/>
              <a:t>-187</a:t>
            </a:r>
            <a:endParaRPr lang="lt-LT" sz="1200" b="1" dirty="0"/>
          </a:p>
        </p:txBody>
      </p:sp>
      <p:cxnSp>
        <p:nvCxnSpPr>
          <p:cNvPr id="31" name="Tiesioji rodyklės jungtis 30"/>
          <p:cNvCxnSpPr/>
          <p:nvPr/>
        </p:nvCxnSpPr>
        <p:spPr>
          <a:xfrm>
            <a:off x="9526539" y="4430521"/>
            <a:ext cx="1109831" cy="486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851251" y="4184057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-268</a:t>
            </a:r>
            <a:endParaRPr lang="lt-LT" sz="1200" b="1" dirty="0"/>
          </a:p>
        </p:txBody>
      </p:sp>
      <p:graphicFrame>
        <p:nvGraphicFramePr>
          <p:cNvPr id="33" name="Diagrama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079688"/>
              </p:ext>
            </p:extLst>
          </p:nvPr>
        </p:nvGraphicFramePr>
        <p:xfrm>
          <a:off x="646972" y="3437381"/>
          <a:ext cx="10860656" cy="191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82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546801" y="1447800"/>
            <a:ext cx="11262021" cy="4567023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Reorganizuota </a:t>
            </a:r>
            <a:r>
              <a:rPr lang="lt-L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kurčiųjų ir neprigirdinčiųjų ugdymo centras, prijungiant jį prie Kauno Prano Daunio ugdymo centro; </a:t>
            </a:r>
            <a:endParaRPr lang="lt-L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542925" algn="l"/>
              </a:tabLst>
            </a:pP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Pertvarkyta Kauno Panemunės pradinės mokyklos struktūra, keičiant mokyklos tipą – iš pradinės mokyklos į progimnaziją. Nuo 2024-09-01 komplektuoja 5-ąsias klases;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542925" algn="l"/>
              </a:tabLst>
            </a:pPr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Vykdoma stebėsena ir mažėjant mokinių skaičiui bus pertvarkoma mokyklų struktūra arba mokyklos reorganizuojamos prijungiant prie </a:t>
            </a:r>
            <a:r>
              <a:rPr lang="lt-LT" dirty="0">
                <a:solidFill>
                  <a:prstClr val="black"/>
                </a:solidFill>
                <a:latin typeface="Times New Roman"/>
                <a:ea typeface="Times New Roman"/>
              </a:rPr>
              <a:t>atitinkamo lygmens bendrojo ugdymo programas vykdančių mokyklų.</a:t>
            </a:r>
            <a:endParaRPr lang="lt-L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savivaldybės bendrojo ugdymo mokyklų tinklo pertvarkos 2021-2025 m. bendrojo </a:t>
            </a:r>
            <a:r>
              <a:rPr lang="lt-LT" sz="29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</a:t>
            </a:r>
            <a:r>
              <a:rPr lang="lt-LT" sz="29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įgyvendinimas 2024 m.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868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unas auga">
      <a:dk1>
        <a:srgbClr val="262626"/>
      </a:dk1>
      <a:lt1>
        <a:sysClr val="window" lastClr="FFFFFF"/>
      </a:lt1>
      <a:dk2>
        <a:srgbClr val="0054A5"/>
      </a:dk2>
      <a:lt2>
        <a:srgbClr val="E7E6E6"/>
      </a:lt2>
      <a:accent1>
        <a:srgbClr val="0054A5"/>
      </a:accent1>
      <a:accent2>
        <a:srgbClr val="00A875"/>
      </a:accent2>
      <a:accent3>
        <a:srgbClr val="7F7F7F"/>
      </a:accent3>
      <a:accent4>
        <a:srgbClr val="FCB813"/>
      </a:accent4>
      <a:accent5>
        <a:srgbClr val="EF566D"/>
      </a:accent5>
      <a:accent6>
        <a:srgbClr val="AEABAB"/>
      </a:accent6>
      <a:hlink>
        <a:srgbClr val="0054A5"/>
      </a:hlink>
      <a:folHlink>
        <a:srgbClr val="AEABAB"/>
      </a:folHlink>
    </a:clrScheme>
    <a:fontScheme name="Kaunas aug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2289B70-F49E-4FA6-ADBA-6FF4C5ADFA71}" vid="{B5A59C9A-F88A-42E6-9D3E-3C770322774C}"/>
    </a:ext>
  </a:extLst>
</a:theme>
</file>

<file path=ppt/theme/theme2.xml><?xml version="1.0" encoding="utf-8"?>
<a:theme xmlns:a="http://schemas.openxmlformats.org/drawingml/2006/main" name="1_Office Theme">
  <a:themeElements>
    <a:clrScheme name="Kaunas auga">
      <a:dk1>
        <a:srgbClr val="262626"/>
      </a:dk1>
      <a:lt1>
        <a:sysClr val="window" lastClr="FFFFFF"/>
      </a:lt1>
      <a:dk2>
        <a:srgbClr val="0054A5"/>
      </a:dk2>
      <a:lt2>
        <a:srgbClr val="E7E6E6"/>
      </a:lt2>
      <a:accent1>
        <a:srgbClr val="0054A5"/>
      </a:accent1>
      <a:accent2>
        <a:srgbClr val="00A875"/>
      </a:accent2>
      <a:accent3>
        <a:srgbClr val="7F7F7F"/>
      </a:accent3>
      <a:accent4>
        <a:srgbClr val="FCB813"/>
      </a:accent4>
      <a:accent5>
        <a:srgbClr val="EF566D"/>
      </a:accent5>
      <a:accent6>
        <a:srgbClr val="AEABAB"/>
      </a:accent6>
      <a:hlink>
        <a:srgbClr val="0054A5"/>
      </a:hlink>
      <a:folHlink>
        <a:srgbClr val="AEABAB"/>
      </a:folHlink>
    </a:clrScheme>
    <a:fontScheme name="Kaunas aug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2289B70-F49E-4FA6-ADBA-6FF4C5ADFA71}" vid="{CA4E0D3F-D234-4045-8A07-6D0DFAE36C34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1662</Words>
  <Application>Microsoft Office PowerPoint</Application>
  <PresentationFormat>Plačiaekranė</PresentationFormat>
  <Paragraphs>638</Paragraphs>
  <Slides>19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Open Sans ExtraBold</vt:lpstr>
      <vt:lpstr>Times New Roman</vt:lpstr>
      <vt:lpstr>Office Theme</vt:lpstr>
      <vt:lpstr>1_Office Theme</vt:lpstr>
      <vt:lpstr>KAUNO MIESTO SAVIVALDYBĖS BENDROJO UGDYMO MOKYKLŲ TINKLO PERTVARKOS ĮGYVENDINIMO EIGA IR 2021–2025 METŲ BENDROJO PLANO PERSPEKTYVA </vt:lpstr>
      <vt:lpstr>Švietimo įstaigų kaita 2016-2024 m.</vt:lpstr>
      <vt:lpstr>Bendrojo ugdymo mokyklų kaita                           2016-2024 m.</vt:lpstr>
      <vt:lpstr>Mokinių skaičiaus kaita 2016-2024 m. </vt:lpstr>
      <vt:lpstr>Mokinių skaičiaus kaita 2016-2024 m. pagal mokyklų tipus (I)</vt:lpstr>
      <vt:lpstr>Mokinių skaičiaus kaita 2016-2024 m. pagal mokyklų tipus (II)</vt:lpstr>
      <vt:lpstr>Mokinių skaičiaus kaita 2016-2024 m. pagal mokyklų tipus (III)</vt:lpstr>
      <vt:lpstr>Mokinių skaičiaus kaita 2016-2024 m. pagal mokyklų tipus (IV)</vt:lpstr>
      <vt:lpstr>Kauno miesto savivaldybės bendrojo ugdymo mokyklų tinklo pertvarkos 2021-2025 m. bendrojo plano įgyvendinimas 2024 m.</vt:lpstr>
      <vt:lpstr>Perspektyva</vt:lpstr>
      <vt:lpstr>Šančių seniūnija</vt:lpstr>
      <vt:lpstr>  Kauno Motiejaus Valančiaus ir Kauno Montesori „Žiburėlis“ mokyklų-darželių mokinių kaita ir perspektyva </vt:lpstr>
      <vt:lpstr>  Kauno Motiejaus Valančiaus ir Kauno Montesori „Žiburėlis“  mokyklų-darželių mokinių kaita  2016–2024 m.</vt:lpstr>
      <vt:lpstr>Vykdomos pertvarkos efektyvumas</vt:lpstr>
      <vt:lpstr>Šančių seniūnija</vt:lpstr>
      <vt:lpstr>Šančių seniūnija</vt:lpstr>
      <vt:lpstr>„PowerPoint“ pateiktis</vt:lpstr>
      <vt:lpstr>„PowerPoint“ pateiktis</vt:lpstr>
      <vt:lpstr>„PowerPoint“ pateiktis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Egle</dc:creator>
  <cp:lastModifiedBy>Violeta Starkuvienė</cp:lastModifiedBy>
  <cp:revision>242</cp:revision>
  <cp:lastPrinted>2024-10-07T08:11:26Z</cp:lastPrinted>
  <dcterms:created xsi:type="dcterms:W3CDTF">2023-01-16T12:10:31Z</dcterms:created>
  <dcterms:modified xsi:type="dcterms:W3CDTF">2024-11-14T05:51:10Z</dcterms:modified>
</cp:coreProperties>
</file>