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0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>
                <a:solidFill>
                  <a:schemeClr val="bg2">
                    <a:lumMod val="10000"/>
                  </a:schemeClr>
                </a:solidFill>
              </a:rPr>
              <a:t>36.</a:t>
            </a:r>
            <a:r>
              <a:rPr lang="lt-LT" sz="2000" b="1" baseline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lt-LT" sz="2000" b="1">
                <a:solidFill>
                  <a:schemeClr val="bg2">
                    <a:lumMod val="10000"/>
                  </a:schemeClr>
                </a:solidFill>
              </a:rPr>
              <a:t>Mokinių, besimokančių savivaldybės bendrojo ugdymo mokyklose pagal suaugusiųjų ugdymo programas, skaičius</a:t>
            </a:r>
          </a:p>
          <a:p>
            <a:pPr algn="ctr">
              <a:defRPr sz="2000" b="1">
                <a:solidFill>
                  <a:schemeClr val="bg2">
                    <a:lumMod val="10000"/>
                  </a:schemeClr>
                </a:solidFill>
              </a:defRPr>
            </a:pPr>
            <a:endParaRPr lang="lt-LT" sz="2000" b="1">
              <a:solidFill>
                <a:schemeClr val="bg2">
                  <a:lumMod val="10000"/>
                </a:schemeClr>
              </a:solidFill>
            </a:endParaRPr>
          </a:p>
        </c:rich>
      </c:tx>
      <c:layout>
        <c:manualLayout>
          <c:xMode val="edge"/>
          <c:yMode val="edge"/>
          <c:x val="9.1970433244733349E-2"/>
          <c:y val="2.712829553022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0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Lapas1!$B$48</c:f>
              <c:strCache>
                <c:ptCount val="1"/>
                <c:pt idx="0">
                  <c:v>Suaugusiųjų ugdymo programos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Lapas1!$A$52:$A$55</c:f>
              <c:strCache>
                <c:ptCount val="4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  <c:pt idx="3">
                  <c:v>2022-2025</c:v>
                </c:pt>
              </c:strCache>
            </c:strRef>
          </c:cat>
          <c:val>
            <c:numRef>
              <c:f>Lapas1!$B$52:$B$55</c:f>
              <c:numCache>
                <c:formatCode>General</c:formatCode>
                <c:ptCount val="4"/>
                <c:pt idx="0">
                  <c:v>429</c:v>
                </c:pt>
                <c:pt idx="1">
                  <c:v>448</c:v>
                </c:pt>
                <c:pt idx="2">
                  <c:v>472</c:v>
                </c:pt>
                <c:pt idx="3">
                  <c:v>490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00-4FD9-BA3F-9D9C3E4EE8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7753584"/>
        <c:axId val="527749320"/>
      </c:barChart>
      <c:catAx>
        <c:axId val="527753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7749320"/>
        <c:crosses val="autoZero"/>
        <c:auto val="1"/>
        <c:lblAlgn val="ctr"/>
        <c:lblOffset val="100"/>
        <c:noMultiLvlLbl val="0"/>
      </c:catAx>
      <c:valAx>
        <c:axId val="527749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7753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31EF24-4105-2033-B754-2A700B4CE1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3387238"/>
              </p:ext>
            </p:extLst>
          </p:nvPr>
        </p:nvGraphicFramePr>
        <p:xfrm>
          <a:off x="760576" y="598206"/>
          <a:ext cx="10630968" cy="5144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4424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2023</TotalTime>
  <Words>15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53</cp:revision>
  <dcterms:created xsi:type="dcterms:W3CDTF">2023-01-16T12:10:31Z</dcterms:created>
  <dcterms:modified xsi:type="dcterms:W3CDTF">2025-01-16T08:08:34Z</dcterms:modified>
</cp:coreProperties>
</file>